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2"/>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94"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F9EC4AC4-BDE1-49EC-B115-8369396BA035}" type="datetimeFigureOut">
              <a:rPr lang="en-US" smtClean="0"/>
              <a:t>9/27/2017</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098F1662-A63C-4095-821E-CF31A582C699}" type="slidenum">
              <a:rPr lang="en-US" smtClean="0"/>
              <a:t>‹#›</a:t>
            </a:fld>
            <a:endParaRPr lang="en-US"/>
          </a:p>
        </p:txBody>
      </p:sp>
    </p:spTree>
    <p:extLst>
      <p:ext uri="{BB962C8B-B14F-4D97-AF65-F5344CB8AC3E}">
        <p14:creationId xmlns:p14="http://schemas.microsoft.com/office/powerpoint/2010/main" val="17971581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2925E-2ABC-403B-97CE-8F6F336131DA}"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366850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2925E-2ABC-403B-97CE-8F6F336131DA}"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80341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2925E-2ABC-403B-97CE-8F6F336131DA}"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10896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2925E-2ABC-403B-97CE-8F6F336131DA}"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20405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2925E-2ABC-403B-97CE-8F6F336131DA}"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12189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2925E-2ABC-403B-97CE-8F6F336131DA}"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271637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2925E-2ABC-403B-97CE-8F6F336131DA}"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36990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2925E-2ABC-403B-97CE-8F6F336131DA}"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249190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2925E-2ABC-403B-97CE-8F6F336131DA}"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305542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2925E-2ABC-403B-97CE-8F6F336131DA}"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109764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2925E-2ABC-403B-97CE-8F6F336131DA}"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68BA1-190F-457B-BE1A-73888A2F7F59}" type="slidenum">
              <a:rPr lang="en-US" smtClean="0"/>
              <a:t>‹#›</a:t>
            </a:fld>
            <a:endParaRPr lang="en-US"/>
          </a:p>
        </p:txBody>
      </p:sp>
    </p:spTree>
    <p:extLst>
      <p:ext uri="{BB962C8B-B14F-4D97-AF65-F5344CB8AC3E}">
        <p14:creationId xmlns:p14="http://schemas.microsoft.com/office/powerpoint/2010/main" val="181772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2925E-2ABC-403B-97CE-8F6F336131DA}" type="datetimeFigureOut">
              <a:rPr lang="en-US" smtClean="0"/>
              <a:t>9/27/2017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68BA1-190F-457B-BE1A-73888A2F7F59}" type="slidenum">
              <a:rPr lang="en-US" smtClean="0"/>
              <a:t>‹#›</a:t>
            </a:fld>
            <a:endParaRPr lang="en-US"/>
          </a:p>
        </p:txBody>
      </p:sp>
    </p:spTree>
    <p:extLst>
      <p:ext uri="{BB962C8B-B14F-4D97-AF65-F5344CB8AC3E}">
        <p14:creationId xmlns:p14="http://schemas.microsoft.com/office/powerpoint/2010/main" val="41782580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kkenney@nae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kkenney@naeh.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Tips for Effective PowerPoint Presentations</a:t>
            </a:r>
            <a:endParaRPr lang="en-US" dirty="0"/>
          </a:p>
        </p:txBody>
      </p:sp>
      <p:sp>
        <p:nvSpPr>
          <p:cNvPr id="3" name="Subtitle 2"/>
          <p:cNvSpPr>
            <a:spLocks noGrp="1"/>
          </p:cNvSpPr>
          <p:nvPr>
            <p:ph type="subTitle" idx="1"/>
          </p:nvPr>
        </p:nvSpPr>
        <p:spPr/>
        <p:txBody>
          <a:bodyPr/>
          <a:lstStyle/>
          <a:p>
            <a:r>
              <a:rPr lang="en-US" dirty="0" smtClean="0"/>
              <a:t>A Speaker’s Guide to the </a:t>
            </a:r>
            <a:r>
              <a:rPr lang="en-US" dirty="0" smtClean="0"/>
              <a:t>2018 </a:t>
            </a:r>
            <a:r>
              <a:rPr lang="en-US" dirty="0" smtClean="0"/>
              <a:t>National Conference on Ending </a:t>
            </a:r>
            <a:r>
              <a:rPr lang="en-US" dirty="0" smtClean="0"/>
              <a:t>Family and Youth Homelessness</a:t>
            </a:r>
            <a:endParaRPr lang="en-US" dirty="0"/>
          </a:p>
        </p:txBody>
      </p:sp>
    </p:spTree>
    <p:extLst>
      <p:ext uri="{BB962C8B-B14F-4D97-AF65-F5344CB8AC3E}">
        <p14:creationId xmlns:p14="http://schemas.microsoft.com/office/powerpoint/2010/main" val="335362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 Good</a:t>
            </a:r>
            <a:endParaRPr lang="en-US" dirty="0"/>
          </a:p>
        </p:txBody>
      </p:sp>
      <p:sp>
        <p:nvSpPr>
          <p:cNvPr id="3" name="Content Placeholder 2"/>
          <p:cNvSpPr>
            <a:spLocks noGrp="1"/>
          </p:cNvSpPr>
          <p:nvPr>
            <p:ph idx="1"/>
          </p:nvPr>
        </p:nvSpPr>
        <p:spPr/>
        <p:txBody>
          <a:bodyPr/>
          <a:lstStyle/>
          <a:p>
            <a:r>
              <a:rPr lang="en-US" dirty="0"/>
              <a:t>Use graphs rather than just charts and words</a:t>
            </a:r>
          </a:p>
          <a:p>
            <a:pPr lvl="1"/>
            <a:r>
              <a:rPr lang="en-US" dirty="0"/>
              <a:t>Data in graphs are easier to comprehend and retain than raw data</a:t>
            </a:r>
          </a:p>
          <a:p>
            <a:pPr lvl="1"/>
            <a:r>
              <a:rPr lang="en-US" dirty="0" smtClean="0"/>
              <a:t>Trends </a:t>
            </a:r>
            <a:r>
              <a:rPr lang="en-US" dirty="0"/>
              <a:t>are easier to visualize in graph form</a:t>
            </a:r>
          </a:p>
          <a:p>
            <a:endParaRPr lang="en-US" dirty="0"/>
          </a:p>
          <a:p>
            <a:r>
              <a:rPr lang="en-US" dirty="0"/>
              <a:t>Always title your graphs</a:t>
            </a:r>
          </a:p>
          <a:p>
            <a:endParaRPr lang="en-US" dirty="0"/>
          </a:p>
        </p:txBody>
      </p:sp>
    </p:spTree>
    <p:extLst>
      <p:ext uri="{BB962C8B-B14F-4D97-AF65-F5344CB8AC3E}">
        <p14:creationId xmlns:p14="http://schemas.microsoft.com/office/powerpoint/2010/main" val="2602077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 Good</a:t>
            </a:r>
            <a:endParaRPr lang="en-US" dirty="0"/>
          </a:p>
        </p:txBody>
      </p:sp>
      <p:graphicFrame>
        <p:nvGraphicFramePr>
          <p:cNvPr id="4" name="Content Placeholder 3"/>
          <p:cNvGraphicFramePr>
            <a:graphicFrameLocks noGrp="1" noChangeAspect="1"/>
          </p:cNvGraphicFramePr>
          <p:nvPr>
            <p:ph idx="1"/>
          </p:nvPr>
        </p:nvGraphicFramePr>
        <p:xfrm>
          <a:off x="1258638" y="1600200"/>
          <a:ext cx="6626723" cy="4525963"/>
        </p:xfrm>
        <a:graphic>
          <a:graphicData uri="http://schemas.openxmlformats.org/presentationml/2006/ole">
            <mc:AlternateContent xmlns:mc="http://schemas.openxmlformats.org/markup-compatibility/2006">
              <mc:Choice xmlns:v="urn:schemas-microsoft-com:vml" Requires="v">
                <p:oleObj spid="_x0000_s1042" name="Chart" r:id="rId4" imgW="7781945" imgH="5314838" progId="Excel.Chart.8">
                  <p:embed/>
                </p:oleObj>
              </mc:Choice>
              <mc:Fallback>
                <p:oleObj name="Chart" r:id="rId4" imgW="7781945" imgH="5314838" progId="Excel.Chart.8">
                  <p:embed/>
                  <p:pic>
                    <p:nvPicPr>
                      <p:cNvPr id="0" name="Content Placeholder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638" y="1600200"/>
                        <a:ext cx="662672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3512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 Bad</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333" y="3429848"/>
            <a:ext cx="5333334" cy="86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26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 Bad</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31186"/>
            <a:ext cx="8229600" cy="4463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75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 Bad</a:t>
            </a:r>
            <a:endParaRPr lang="en-US" dirty="0"/>
          </a:p>
        </p:txBody>
      </p:sp>
      <p:sp>
        <p:nvSpPr>
          <p:cNvPr id="3" name="Content Placeholder 2"/>
          <p:cNvSpPr>
            <a:spLocks noGrp="1"/>
          </p:cNvSpPr>
          <p:nvPr>
            <p:ph idx="1"/>
          </p:nvPr>
        </p:nvSpPr>
        <p:spPr/>
        <p:txBody>
          <a:bodyPr/>
          <a:lstStyle/>
          <a:p>
            <a:r>
              <a:rPr lang="en-US" altLang="en-US" dirty="0"/>
              <a:t>Problems with the Bad Graph</a:t>
            </a:r>
          </a:p>
          <a:p>
            <a:pPr lvl="1"/>
            <a:r>
              <a:rPr lang="en-US" altLang="en-US" dirty="0"/>
              <a:t>Minor gridlines are unnecessary</a:t>
            </a:r>
          </a:p>
          <a:p>
            <a:pPr lvl="1"/>
            <a:r>
              <a:rPr lang="en-US" altLang="en-US" dirty="0"/>
              <a:t>Font is too small</a:t>
            </a:r>
          </a:p>
          <a:p>
            <a:pPr lvl="1"/>
            <a:r>
              <a:rPr lang="en-US" altLang="en-US" dirty="0"/>
              <a:t>Colors are illogical</a:t>
            </a:r>
          </a:p>
          <a:p>
            <a:pPr lvl="1"/>
            <a:r>
              <a:rPr lang="en-US" altLang="en-US" dirty="0"/>
              <a:t>Title is missing</a:t>
            </a:r>
          </a:p>
          <a:p>
            <a:pPr lvl="1"/>
            <a:r>
              <a:rPr lang="en-US" altLang="en-US" dirty="0"/>
              <a:t>Shading is distracting</a:t>
            </a:r>
          </a:p>
          <a:p>
            <a:pPr marL="0" indent="0">
              <a:buNone/>
            </a:pPr>
            <a:endParaRPr lang="en-US" dirty="0"/>
          </a:p>
        </p:txBody>
      </p:sp>
    </p:spTree>
    <p:extLst>
      <p:ext uri="{BB962C8B-B14F-4D97-AF65-F5344CB8AC3E}">
        <p14:creationId xmlns:p14="http://schemas.microsoft.com/office/powerpoint/2010/main" val="1389579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and Grammar</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altLang="en-US" dirty="0"/>
              <a:t>Proof your slides for:</a:t>
            </a:r>
          </a:p>
          <a:p>
            <a:pPr lvl="1">
              <a:lnSpc>
                <a:spcPct val="90000"/>
              </a:lnSpc>
            </a:pPr>
            <a:r>
              <a:rPr lang="en-US" altLang="en-US" dirty="0" err="1"/>
              <a:t>Speling</a:t>
            </a:r>
            <a:r>
              <a:rPr lang="en-US" altLang="en-US" dirty="0"/>
              <a:t> mistakes</a:t>
            </a:r>
          </a:p>
          <a:p>
            <a:pPr lvl="1">
              <a:lnSpc>
                <a:spcPct val="90000"/>
              </a:lnSpc>
            </a:pPr>
            <a:r>
              <a:rPr lang="en-US" altLang="en-US" dirty="0"/>
              <a:t>The use of </a:t>
            </a:r>
            <a:r>
              <a:rPr lang="en-US" altLang="en-US" dirty="0" err="1"/>
              <a:t>of</a:t>
            </a:r>
            <a:r>
              <a:rPr lang="en-US" altLang="en-US" dirty="0"/>
              <a:t> repeated words</a:t>
            </a:r>
          </a:p>
          <a:p>
            <a:pPr lvl="1">
              <a:lnSpc>
                <a:spcPct val="90000"/>
              </a:lnSpc>
            </a:pPr>
            <a:r>
              <a:rPr lang="en-US" altLang="en-US" dirty="0"/>
              <a:t>Grammatical errors you might have make </a:t>
            </a:r>
          </a:p>
          <a:p>
            <a:pPr lvl="1">
              <a:lnSpc>
                <a:spcPct val="90000"/>
              </a:lnSpc>
            </a:pPr>
            <a:r>
              <a:rPr lang="en-US" altLang="en-US" dirty="0"/>
              <a:t>Correct spelling but wrong word (you/your; won/one; your/you’re)</a:t>
            </a:r>
          </a:p>
          <a:p>
            <a:pPr lvl="1">
              <a:lnSpc>
                <a:spcPct val="90000"/>
              </a:lnSpc>
            </a:pPr>
            <a:r>
              <a:rPr lang="en-US" altLang="en-US" dirty="0"/>
              <a:t>Avoid A&amp;A (that’s short for acronyms and abbreviations)</a:t>
            </a:r>
          </a:p>
          <a:p>
            <a:pPr>
              <a:lnSpc>
                <a:spcPct val="90000"/>
              </a:lnSpc>
            </a:pPr>
            <a:r>
              <a:rPr lang="en-US" altLang="en-US" dirty="0"/>
              <a:t>Have someone else check your presentation!</a:t>
            </a:r>
          </a:p>
          <a:p>
            <a:endParaRPr lang="en-US" dirty="0"/>
          </a:p>
        </p:txBody>
      </p:sp>
    </p:spTree>
    <p:extLst>
      <p:ext uri="{BB962C8B-B14F-4D97-AF65-F5344CB8AC3E}">
        <p14:creationId xmlns:p14="http://schemas.microsoft.com/office/powerpoint/2010/main" val="1780866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Style</a:t>
            </a:r>
            <a:endParaRPr lang="en-US" dirty="0"/>
          </a:p>
        </p:txBody>
      </p:sp>
      <p:sp>
        <p:nvSpPr>
          <p:cNvPr id="3" name="Content Placeholder 2"/>
          <p:cNvSpPr>
            <a:spLocks noGrp="1"/>
          </p:cNvSpPr>
          <p:nvPr>
            <p:ph idx="1"/>
          </p:nvPr>
        </p:nvSpPr>
        <p:spPr/>
        <p:txBody>
          <a:bodyPr>
            <a:normAutofit lnSpcReduction="10000"/>
          </a:bodyPr>
          <a:lstStyle/>
          <a:p>
            <a:r>
              <a:rPr lang="en-US" altLang="en-US" b="1" dirty="0"/>
              <a:t>Use slides as discussion starters, but keep from reading them</a:t>
            </a:r>
          </a:p>
          <a:p>
            <a:pPr lvl="1"/>
            <a:r>
              <a:rPr lang="en-US" altLang="en-US" dirty="0"/>
              <a:t>Slides should support your presentation</a:t>
            </a:r>
          </a:p>
          <a:p>
            <a:pPr lvl="1"/>
            <a:r>
              <a:rPr lang="en-US" altLang="en-US" dirty="0"/>
              <a:t>Use photos, graphics, charts, graphs, bullet points, and minimal text to help support your presentation </a:t>
            </a:r>
            <a:r>
              <a:rPr lang="en-US" altLang="en-US" dirty="0" smtClean="0"/>
              <a:t>points</a:t>
            </a:r>
          </a:p>
          <a:p>
            <a:r>
              <a:rPr lang="en-US" altLang="en-US" b="1" dirty="0" smtClean="0"/>
              <a:t>Stand when you present</a:t>
            </a:r>
          </a:p>
          <a:p>
            <a:r>
              <a:rPr lang="en-US" altLang="en-US" b="1" dirty="0" smtClean="0"/>
              <a:t>Use the microphone when available </a:t>
            </a:r>
          </a:p>
          <a:p>
            <a:r>
              <a:rPr lang="en-US" altLang="en-US" b="1" dirty="0" smtClean="0"/>
              <a:t>Remain in your allotted time</a:t>
            </a:r>
            <a:endParaRPr lang="en-US" altLang="en-US" b="1" dirty="0"/>
          </a:p>
          <a:p>
            <a:endParaRPr lang="en-US" dirty="0"/>
          </a:p>
        </p:txBody>
      </p:sp>
    </p:spTree>
    <p:extLst>
      <p:ext uri="{BB962C8B-B14F-4D97-AF65-F5344CB8AC3E}">
        <p14:creationId xmlns:p14="http://schemas.microsoft.com/office/powerpoint/2010/main" val="281617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altLang="en-US" b="1" dirty="0"/>
              <a:t>Use an effective and strong closing</a:t>
            </a:r>
          </a:p>
          <a:p>
            <a:pPr lvl="1"/>
            <a:r>
              <a:rPr lang="en-US" altLang="en-US" dirty="0"/>
              <a:t>Your audience is likely to remember your last words</a:t>
            </a:r>
          </a:p>
          <a:p>
            <a:r>
              <a:rPr lang="en-US" altLang="en-US" b="1" dirty="0"/>
              <a:t>Use a conclusion slide</a:t>
            </a:r>
          </a:p>
          <a:p>
            <a:pPr lvl="1"/>
            <a:r>
              <a:rPr lang="en-US" altLang="en-US" dirty="0"/>
              <a:t>Summarize the main points of your presentation</a:t>
            </a:r>
          </a:p>
          <a:p>
            <a:pPr lvl="1"/>
            <a:r>
              <a:rPr lang="en-US" altLang="en-US" dirty="0"/>
              <a:t>Suggest future avenues of research</a:t>
            </a:r>
          </a:p>
          <a:p>
            <a:endParaRPr lang="en-US" dirty="0"/>
          </a:p>
        </p:txBody>
      </p:sp>
    </p:spTree>
    <p:extLst>
      <p:ext uri="{BB962C8B-B14F-4D97-AF65-F5344CB8AC3E}">
        <p14:creationId xmlns:p14="http://schemas.microsoft.com/office/powerpoint/2010/main" val="1231840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altLang="en-US" dirty="0"/>
              <a:t>End presentation with a simple question slide</a:t>
            </a:r>
          </a:p>
          <a:p>
            <a:pPr lvl="1"/>
            <a:r>
              <a:rPr lang="en-US" altLang="en-US" dirty="0"/>
              <a:t>Invites audience to ask questions and avoids ending a presentation abruptly</a:t>
            </a:r>
          </a:p>
          <a:p>
            <a:endParaRPr lang="en-US" dirty="0"/>
          </a:p>
        </p:txBody>
      </p:sp>
    </p:spTree>
    <p:extLst>
      <p:ext uri="{BB962C8B-B14F-4D97-AF65-F5344CB8AC3E}">
        <p14:creationId xmlns:p14="http://schemas.microsoft.com/office/powerpoint/2010/main" val="3591314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 </a:t>
            </a:r>
            <a:endParaRPr lang="en-US" dirty="0"/>
          </a:p>
        </p:txBody>
      </p:sp>
      <p:sp>
        <p:nvSpPr>
          <p:cNvPr id="3" name="Content Placeholder 2"/>
          <p:cNvSpPr>
            <a:spLocks noGrp="1"/>
          </p:cNvSpPr>
          <p:nvPr>
            <p:ph idx="1"/>
          </p:nvPr>
        </p:nvSpPr>
        <p:spPr/>
        <p:txBody>
          <a:bodyPr>
            <a:normAutofit/>
          </a:bodyPr>
          <a:lstStyle/>
          <a:p>
            <a:r>
              <a:rPr lang="en-US" dirty="0"/>
              <a:t>All presentation information or handouts must be submitted to </a:t>
            </a:r>
            <a:r>
              <a:rPr lang="en-US" dirty="0" smtClean="0"/>
              <a:t>the Alliance </a:t>
            </a:r>
            <a:r>
              <a:rPr lang="en-US" dirty="0"/>
              <a:t>by </a:t>
            </a:r>
            <a:r>
              <a:rPr lang="en-US" dirty="0" smtClean="0">
                <a:solidFill>
                  <a:srgbClr val="FF0000"/>
                </a:solidFill>
              </a:rPr>
              <a:t>Wednesday, February 21, 2018 </a:t>
            </a:r>
            <a:r>
              <a:rPr lang="en-US" dirty="0">
                <a:solidFill>
                  <a:srgbClr val="FF0000"/>
                </a:solidFill>
              </a:rPr>
              <a:t>at </a:t>
            </a:r>
            <a:r>
              <a:rPr lang="en-US" dirty="0" smtClean="0">
                <a:solidFill>
                  <a:srgbClr val="FF0000"/>
                </a:solidFill>
                <a:hlinkClick r:id="rId2"/>
              </a:rPr>
              <a:t>kkenney@naeh.org</a:t>
            </a:r>
            <a:r>
              <a:rPr lang="en-US" dirty="0" smtClean="0">
                <a:solidFill>
                  <a:srgbClr val="FF0000"/>
                </a:solidFill>
              </a:rPr>
              <a:t>   </a:t>
            </a:r>
            <a:endParaRPr lang="en-US" dirty="0">
              <a:solidFill>
                <a:srgbClr val="FF0000"/>
              </a:solidFill>
            </a:endParaRPr>
          </a:p>
          <a:p>
            <a:r>
              <a:rPr lang="en-US" altLang="en-US" dirty="0" smtClean="0"/>
              <a:t>Use </a:t>
            </a:r>
            <a:r>
              <a:rPr lang="en-US" altLang="en-US" dirty="0"/>
              <a:t>a blank slide to end the show or include your contact information, like the one that follows…..</a:t>
            </a:r>
          </a:p>
          <a:p>
            <a:endParaRPr lang="en-US" dirty="0"/>
          </a:p>
        </p:txBody>
      </p:sp>
    </p:spTree>
    <p:extLst>
      <p:ext uri="{BB962C8B-B14F-4D97-AF65-F5344CB8AC3E}">
        <p14:creationId xmlns:p14="http://schemas.microsoft.com/office/powerpoint/2010/main" val="1862400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To Be Covered	 </a:t>
            </a:r>
          </a:p>
        </p:txBody>
      </p:sp>
      <p:sp>
        <p:nvSpPr>
          <p:cNvPr id="3" name="Content Placeholder 2"/>
          <p:cNvSpPr>
            <a:spLocks noGrp="1"/>
          </p:cNvSpPr>
          <p:nvPr>
            <p:ph idx="1"/>
          </p:nvPr>
        </p:nvSpPr>
        <p:spPr/>
        <p:txBody>
          <a:bodyPr>
            <a:normAutofit lnSpcReduction="10000"/>
          </a:bodyPr>
          <a:lstStyle/>
          <a:p>
            <a:pPr>
              <a:defRPr/>
            </a:pPr>
            <a:r>
              <a:rPr lang="en-US" altLang="en-US" dirty="0"/>
              <a:t>Agenda Slide</a:t>
            </a:r>
          </a:p>
          <a:p>
            <a:pPr>
              <a:defRPr/>
            </a:pPr>
            <a:r>
              <a:rPr lang="en-US" altLang="en-US" dirty="0"/>
              <a:t>Slide Format and Transitions</a:t>
            </a:r>
          </a:p>
          <a:p>
            <a:pPr>
              <a:defRPr/>
            </a:pPr>
            <a:r>
              <a:rPr lang="en-US" altLang="en-US" dirty="0"/>
              <a:t>Fonts and Font Size</a:t>
            </a:r>
          </a:p>
          <a:p>
            <a:pPr>
              <a:defRPr/>
            </a:pPr>
            <a:r>
              <a:rPr lang="en-US" altLang="en-US" dirty="0"/>
              <a:t>Graphs</a:t>
            </a:r>
          </a:p>
          <a:p>
            <a:pPr>
              <a:defRPr/>
            </a:pPr>
            <a:r>
              <a:rPr lang="en-US" altLang="en-US" dirty="0"/>
              <a:t>Spelling and Grammar</a:t>
            </a:r>
          </a:p>
          <a:p>
            <a:pPr>
              <a:defRPr/>
            </a:pPr>
            <a:r>
              <a:rPr lang="en-US" altLang="en-US" dirty="0"/>
              <a:t>Presentation Style</a:t>
            </a:r>
          </a:p>
          <a:p>
            <a:pPr>
              <a:defRPr/>
            </a:pPr>
            <a:r>
              <a:rPr lang="en-US" altLang="en-US" dirty="0"/>
              <a:t>Conclusion</a:t>
            </a:r>
          </a:p>
          <a:p>
            <a:pPr>
              <a:defRPr/>
            </a:pPr>
            <a:r>
              <a:rPr lang="en-US" altLang="en-US" dirty="0"/>
              <a:t>Questions</a:t>
            </a:r>
          </a:p>
          <a:p>
            <a:endParaRPr lang="en-US" dirty="0"/>
          </a:p>
        </p:txBody>
      </p:sp>
    </p:spTree>
    <p:extLst>
      <p:ext uri="{BB962C8B-B14F-4D97-AF65-F5344CB8AC3E}">
        <p14:creationId xmlns:p14="http://schemas.microsoft.com/office/powerpoint/2010/main" val="3617824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altLang="en-US" dirty="0"/>
              <a:t>If you have further questions, please </a:t>
            </a:r>
            <a:r>
              <a:rPr lang="en-US" altLang="en-US" dirty="0" smtClean="0"/>
              <a:t>contact: </a:t>
            </a:r>
          </a:p>
          <a:p>
            <a:pPr marL="800100" lvl="2" indent="0">
              <a:buNone/>
            </a:pPr>
            <a:endParaRPr lang="en-US" altLang="en-US" dirty="0"/>
          </a:p>
          <a:p>
            <a:pPr marL="800100" lvl="2" indent="0">
              <a:buNone/>
            </a:pPr>
            <a:r>
              <a:rPr lang="en-US" altLang="en-US" sz="3200" dirty="0" smtClean="0"/>
              <a:t>Katie </a:t>
            </a:r>
            <a:r>
              <a:rPr lang="en-US" altLang="en-US" sz="3200" smtClean="0"/>
              <a:t>Kenney </a:t>
            </a:r>
            <a:r>
              <a:rPr lang="en-US" altLang="en-US" sz="3200" smtClean="0"/>
              <a:t>at </a:t>
            </a:r>
            <a:r>
              <a:rPr lang="en-US" altLang="en-US" sz="3200" smtClean="0">
                <a:hlinkClick r:id="rId2"/>
              </a:rPr>
              <a:t>kkenney@naeh.org</a:t>
            </a:r>
            <a:r>
              <a:rPr lang="en-US" altLang="en-US" sz="3200" smtClean="0"/>
              <a:t>.   </a:t>
            </a:r>
            <a:endParaRPr lang="en-US" sz="3200" dirty="0"/>
          </a:p>
        </p:txBody>
      </p:sp>
    </p:spTree>
    <p:extLst>
      <p:ext uri="{BB962C8B-B14F-4D97-AF65-F5344CB8AC3E}">
        <p14:creationId xmlns:p14="http://schemas.microsoft.com/office/powerpoint/2010/main" val="320421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idx="1"/>
          </p:nvPr>
        </p:nvSpPr>
        <p:spPr/>
        <p:txBody>
          <a:bodyPr/>
          <a:lstStyle/>
          <a:p>
            <a:r>
              <a:rPr lang="en-US" dirty="0"/>
              <a:t>Make Your 2nd slide an agenda of your presentation</a:t>
            </a:r>
          </a:p>
          <a:p>
            <a:pPr lvl="1"/>
            <a:r>
              <a:rPr lang="en-US" dirty="0"/>
              <a:t>Example: See previous slide</a:t>
            </a:r>
          </a:p>
          <a:p>
            <a:r>
              <a:rPr lang="en-US" dirty="0"/>
              <a:t>Follow the order of your agenda for the rest of the presentation</a:t>
            </a:r>
          </a:p>
          <a:p>
            <a:r>
              <a:rPr lang="en-US" dirty="0"/>
              <a:t>Only place main points on agenda slide</a:t>
            </a:r>
          </a:p>
          <a:p>
            <a:endParaRPr lang="en-US" dirty="0"/>
          </a:p>
        </p:txBody>
      </p:sp>
    </p:spTree>
    <p:extLst>
      <p:ext uri="{BB962C8B-B14F-4D97-AF65-F5344CB8AC3E}">
        <p14:creationId xmlns:p14="http://schemas.microsoft.com/office/powerpoint/2010/main" val="178532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Format</a:t>
            </a:r>
          </a:p>
        </p:txBody>
      </p:sp>
      <p:sp>
        <p:nvSpPr>
          <p:cNvPr id="3" name="Content Placeholder 2"/>
          <p:cNvSpPr>
            <a:spLocks noGrp="1"/>
          </p:cNvSpPr>
          <p:nvPr>
            <p:ph idx="1"/>
          </p:nvPr>
        </p:nvSpPr>
        <p:spPr>
          <a:xfrm>
            <a:off x="457200" y="1295400"/>
            <a:ext cx="8229600" cy="4525963"/>
          </a:xfrm>
        </p:spPr>
        <p:txBody>
          <a:bodyPr>
            <a:normAutofit/>
          </a:bodyPr>
          <a:lstStyle/>
          <a:p>
            <a:r>
              <a:rPr lang="en-US" altLang="en-US" dirty="0"/>
              <a:t>Use one </a:t>
            </a:r>
            <a:r>
              <a:rPr lang="en-US" altLang="en-US" dirty="0" smtClean="0"/>
              <a:t>slide for every 2-3 minutes</a:t>
            </a:r>
            <a:endParaRPr lang="en-US" altLang="en-US" dirty="0"/>
          </a:p>
          <a:p>
            <a:r>
              <a:rPr lang="en-US" altLang="en-US" dirty="0"/>
              <a:t>Write in bullet </a:t>
            </a:r>
            <a:r>
              <a:rPr lang="en-US" altLang="en-US" dirty="0" smtClean="0"/>
              <a:t>points</a:t>
            </a:r>
          </a:p>
          <a:p>
            <a:pPr lvl="1"/>
            <a:r>
              <a:rPr lang="en-US" altLang="en-US" dirty="0" smtClean="0"/>
              <a:t>No </a:t>
            </a:r>
            <a:r>
              <a:rPr lang="en-US" altLang="en-US" dirty="0"/>
              <a:t>more than 6 words per bullet</a:t>
            </a:r>
          </a:p>
          <a:p>
            <a:pPr lvl="1"/>
            <a:r>
              <a:rPr lang="en-US" altLang="en-US" dirty="0" smtClean="0"/>
              <a:t>No </a:t>
            </a:r>
            <a:r>
              <a:rPr lang="en-US" altLang="en-US" dirty="0"/>
              <a:t>more than 6 bullets per slide</a:t>
            </a:r>
          </a:p>
          <a:p>
            <a:pPr lvl="1"/>
            <a:r>
              <a:rPr lang="en-US" altLang="en-US" dirty="0" smtClean="0"/>
              <a:t>No </a:t>
            </a:r>
            <a:r>
              <a:rPr lang="en-US" altLang="en-US" dirty="0"/>
              <a:t>more than 6 consecutive slides with text </a:t>
            </a:r>
          </a:p>
          <a:p>
            <a:r>
              <a:rPr lang="en-US" altLang="en-US" dirty="0" smtClean="0"/>
              <a:t>Avoid </a:t>
            </a:r>
            <a:r>
              <a:rPr lang="en-US" altLang="en-US" dirty="0"/>
              <a:t>wordiness: Use key words and phrases only</a:t>
            </a:r>
          </a:p>
          <a:p>
            <a:endParaRPr lang="en-US" dirty="0"/>
          </a:p>
        </p:txBody>
      </p:sp>
    </p:spTree>
    <p:extLst>
      <p:ext uri="{BB962C8B-B14F-4D97-AF65-F5344CB8AC3E}">
        <p14:creationId xmlns:p14="http://schemas.microsoft.com/office/powerpoint/2010/main" val="131246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Slide Format -Bad</a:t>
            </a:r>
          </a:p>
        </p:txBody>
      </p:sp>
      <p:sp>
        <p:nvSpPr>
          <p:cNvPr id="3" name="Content Placeholder 2"/>
          <p:cNvSpPr>
            <a:spLocks noGrp="1"/>
          </p:cNvSpPr>
          <p:nvPr>
            <p:ph idx="1"/>
          </p:nvPr>
        </p:nvSpPr>
        <p:spPr/>
        <p:txBody>
          <a:bodyPr>
            <a:normAutofit fontScale="92500" lnSpcReduction="10000"/>
          </a:bodyPr>
          <a:lstStyle/>
          <a:p>
            <a:r>
              <a:rPr lang="en-US" dirty="0"/>
              <a:t>This page contains too many words. It is not written in bullet point form, making it difficult both for your audience to read and for you to present each point. There is one less bullet point on this slide as the previous slide, but it’s much more complicated. Your audience will spend too much time trying to read this paragraph instead of listening to you.</a:t>
            </a:r>
          </a:p>
          <a:p>
            <a:r>
              <a:rPr lang="en-US" dirty="0"/>
              <a:t>Also, Don’t Capitalize Each Word</a:t>
            </a:r>
          </a:p>
          <a:p>
            <a:r>
              <a:rPr lang="en-US" dirty="0"/>
              <a:t>Punctuate rarely; only complete sentences</a:t>
            </a:r>
          </a:p>
          <a:p>
            <a:endParaRPr lang="en-US" dirty="0"/>
          </a:p>
        </p:txBody>
      </p:sp>
    </p:spTree>
    <p:extLst>
      <p:ext uri="{BB962C8B-B14F-4D97-AF65-F5344CB8AC3E}">
        <p14:creationId xmlns:p14="http://schemas.microsoft.com/office/powerpoint/2010/main" val="280891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Slide Transition and Animation- Bad</a:t>
            </a:r>
          </a:p>
        </p:txBody>
      </p:sp>
      <p:sp>
        <p:nvSpPr>
          <p:cNvPr id="3" name="Content Placeholder 2"/>
          <p:cNvSpPr>
            <a:spLocks noGrp="1"/>
          </p:cNvSpPr>
          <p:nvPr>
            <p:ph idx="1"/>
          </p:nvPr>
        </p:nvSpPr>
        <p:spPr/>
        <p:txBody>
          <a:bodyPr/>
          <a:lstStyle/>
          <a:p>
            <a:r>
              <a:rPr lang="en-US" dirty="0"/>
              <a:t>Stay away from distracting animation</a:t>
            </a:r>
          </a:p>
          <a:p>
            <a:r>
              <a:rPr lang="en-US" dirty="0"/>
              <a:t>Don’t overdo any animation or transitions you choose to use</a:t>
            </a:r>
          </a:p>
          <a:p>
            <a:r>
              <a:rPr lang="en-US" dirty="0"/>
              <a:t>Be consistent with the animation that you use</a:t>
            </a:r>
          </a:p>
          <a:p>
            <a:endParaRPr lang="en-US" dirty="0"/>
          </a:p>
        </p:txBody>
      </p:sp>
    </p:spTree>
    <p:extLst>
      <p:ext uri="{BB962C8B-B14F-4D97-AF65-F5344CB8AC3E}">
        <p14:creationId xmlns:p14="http://schemas.microsoft.com/office/powerpoint/2010/main" val="58512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Fonts - Good</a:t>
            </a:r>
          </a:p>
        </p:txBody>
      </p:sp>
      <p:sp>
        <p:nvSpPr>
          <p:cNvPr id="3" name="Content Placeholder 2"/>
          <p:cNvSpPr>
            <a:spLocks noGrp="1"/>
          </p:cNvSpPr>
          <p:nvPr>
            <p:ph idx="1"/>
          </p:nvPr>
        </p:nvSpPr>
        <p:spPr/>
        <p:txBody>
          <a:bodyPr/>
          <a:lstStyle/>
          <a:p>
            <a:r>
              <a:rPr lang="en-US" dirty="0"/>
              <a:t>Please use large fonts!</a:t>
            </a:r>
          </a:p>
          <a:p>
            <a:r>
              <a:rPr lang="en-US" dirty="0"/>
              <a:t>Use at least a </a:t>
            </a:r>
            <a:r>
              <a:rPr lang="en-US" dirty="0" smtClean="0">
                <a:solidFill>
                  <a:schemeClr val="accent1"/>
                </a:solidFill>
              </a:rPr>
              <a:t>26-point </a:t>
            </a:r>
            <a:r>
              <a:rPr lang="en-US" dirty="0">
                <a:solidFill>
                  <a:schemeClr val="accent1"/>
                </a:solidFill>
              </a:rPr>
              <a:t>font</a:t>
            </a:r>
            <a:r>
              <a:rPr lang="en-US" dirty="0"/>
              <a:t>, and try to stick with a </a:t>
            </a:r>
            <a:r>
              <a:rPr lang="en-US" dirty="0" smtClean="0">
                <a:solidFill>
                  <a:schemeClr val="accent1"/>
                </a:solidFill>
              </a:rPr>
              <a:t>28-point </a:t>
            </a:r>
            <a:r>
              <a:rPr lang="en-US" dirty="0">
                <a:solidFill>
                  <a:schemeClr val="accent1"/>
                </a:solidFill>
              </a:rPr>
              <a:t>font </a:t>
            </a:r>
            <a:r>
              <a:rPr lang="en-US" dirty="0"/>
              <a:t>or larger</a:t>
            </a:r>
          </a:p>
          <a:p>
            <a:r>
              <a:rPr lang="en-US" dirty="0"/>
              <a:t>Use different size fonts for main points and secondary points</a:t>
            </a:r>
          </a:p>
          <a:p>
            <a:pPr lvl="1"/>
            <a:r>
              <a:rPr lang="en-US" sz="2600" dirty="0"/>
              <a:t>This is a </a:t>
            </a:r>
            <a:r>
              <a:rPr lang="en-US" sz="2600" dirty="0" smtClean="0"/>
              <a:t>26-point</a:t>
            </a:r>
            <a:r>
              <a:rPr lang="en-US" sz="2600" dirty="0"/>
              <a:t>, the main point font is </a:t>
            </a:r>
            <a:r>
              <a:rPr lang="en-US" sz="2600" dirty="0" smtClean="0"/>
              <a:t>32-point</a:t>
            </a:r>
            <a:r>
              <a:rPr lang="en-US" sz="2600" dirty="0"/>
              <a:t>, and the title font is </a:t>
            </a:r>
            <a:r>
              <a:rPr lang="en-US" sz="2600" dirty="0" smtClean="0"/>
              <a:t>44-point</a:t>
            </a:r>
            <a:endParaRPr lang="en-US" sz="2600" dirty="0"/>
          </a:p>
          <a:p>
            <a:endParaRPr lang="en-US" dirty="0"/>
          </a:p>
        </p:txBody>
      </p:sp>
    </p:spTree>
    <p:extLst>
      <p:ext uri="{BB962C8B-B14F-4D97-AF65-F5344CB8AC3E}">
        <p14:creationId xmlns:p14="http://schemas.microsoft.com/office/powerpoint/2010/main" val="215509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 Color- Good</a:t>
            </a:r>
          </a:p>
        </p:txBody>
      </p:sp>
      <p:sp>
        <p:nvSpPr>
          <p:cNvPr id="3" name="Content Placeholder 2"/>
          <p:cNvSpPr>
            <a:spLocks noGrp="1"/>
          </p:cNvSpPr>
          <p:nvPr>
            <p:ph idx="1"/>
          </p:nvPr>
        </p:nvSpPr>
        <p:spPr/>
        <p:txBody>
          <a:bodyPr/>
          <a:lstStyle/>
          <a:p>
            <a:r>
              <a:rPr lang="en-US" dirty="0"/>
              <a:t>Use a color of font that contrasts sharply with the background</a:t>
            </a:r>
          </a:p>
          <a:p>
            <a:pPr lvl="1"/>
            <a:r>
              <a:rPr lang="en-US" dirty="0"/>
              <a:t>EX: Black font on white background</a:t>
            </a:r>
          </a:p>
          <a:p>
            <a:r>
              <a:rPr lang="en-US" dirty="0"/>
              <a:t>Use color to reinforce the logic of your structure</a:t>
            </a:r>
          </a:p>
          <a:p>
            <a:pPr lvl="1"/>
            <a:r>
              <a:rPr lang="en-US" dirty="0"/>
              <a:t>EX: Blue title and black text</a:t>
            </a:r>
          </a:p>
          <a:p>
            <a:r>
              <a:rPr lang="en-US" dirty="0"/>
              <a:t>Use color to emphasize a point</a:t>
            </a:r>
          </a:p>
          <a:p>
            <a:r>
              <a:rPr lang="en-US" dirty="0"/>
              <a:t>But only use this </a:t>
            </a:r>
            <a:r>
              <a:rPr lang="en-US" dirty="0">
                <a:solidFill>
                  <a:srgbClr val="FF0000"/>
                </a:solidFill>
              </a:rPr>
              <a:t>occasionally</a:t>
            </a:r>
          </a:p>
          <a:p>
            <a:endParaRPr lang="en-US" dirty="0"/>
          </a:p>
        </p:txBody>
      </p:sp>
    </p:spTree>
    <p:extLst>
      <p:ext uri="{BB962C8B-B14F-4D97-AF65-F5344CB8AC3E}">
        <p14:creationId xmlns:p14="http://schemas.microsoft.com/office/powerpoint/2010/main" val="326780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Font Color - Bad</a:t>
            </a:r>
            <a:endParaRPr lang="en-US" dirty="0"/>
          </a:p>
        </p:txBody>
      </p:sp>
      <p:sp>
        <p:nvSpPr>
          <p:cNvPr id="3" name="Content Placeholder 2"/>
          <p:cNvSpPr>
            <a:spLocks noGrp="1"/>
          </p:cNvSpPr>
          <p:nvPr>
            <p:ph idx="1"/>
          </p:nvPr>
        </p:nvSpPr>
        <p:spPr/>
        <p:txBody>
          <a:bodyPr>
            <a:normAutofit lnSpcReduction="10000"/>
          </a:bodyPr>
          <a:lstStyle/>
          <a:p>
            <a:pPr lvl="0">
              <a:lnSpc>
                <a:spcPct val="90000"/>
              </a:lnSpc>
            </a:pPr>
            <a:r>
              <a:rPr lang="en-US" altLang="en-US" dirty="0">
                <a:solidFill>
                  <a:prstClr val="black"/>
                </a:solidFill>
                <a:latin typeface="Calibri"/>
              </a:rPr>
              <a:t>Avoid the following:</a:t>
            </a:r>
            <a:endParaRPr lang="en-US" altLang="en-US" dirty="0">
              <a:solidFill>
                <a:srgbClr val="FFFF00"/>
              </a:solidFill>
              <a:latin typeface="Calibri"/>
            </a:endParaRPr>
          </a:p>
          <a:p>
            <a:pPr lvl="1">
              <a:lnSpc>
                <a:spcPct val="90000"/>
              </a:lnSpc>
            </a:pPr>
            <a:r>
              <a:rPr lang="en-US" altLang="en-US" dirty="0">
                <a:solidFill>
                  <a:srgbClr val="F7E39B"/>
                </a:solidFill>
                <a:latin typeface="Calibri"/>
              </a:rPr>
              <a:t>Using a font color that does not contrast with the background color is hard to read</a:t>
            </a:r>
          </a:p>
          <a:p>
            <a:pPr lvl="1">
              <a:lnSpc>
                <a:spcPct val="90000"/>
              </a:lnSpc>
            </a:pPr>
            <a:r>
              <a:rPr lang="en-US" altLang="en-US" dirty="0">
                <a:solidFill>
                  <a:prstClr val="black"/>
                </a:solidFill>
                <a:latin typeface="Calibri"/>
              </a:rPr>
              <a:t>Using color for decoration is </a:t>
            </a:r>
            <a:r>
              <a:rPr lang="en-US" altLang="en-US" dirty="0">
                <a:solidFill>
                  <a:srgbClr val="FFCC00"/>
                </a:solidFill>
                <a:latin typeface="Calibri"/>
              </a:rPr>
              <a:t>distracting</a:t>
            </a:r>
            <a:r>
              <a:rPr lang="en-US" altLang="en-US" dirty="0">
                <a:solidFill>
                  <a:srgbClr val="C0504D"/>
                </a:solidFill>
                <a:latin typeface="Calibri"/>
              </a:rPr>
              <a:t> </a:t>
            </a:r>
            <a:r>
              <a:rPr lang="en-US" altLang="en-US" dirty="0">
                <a:solidFill>
                  <a:prstClr val="black"/>
                </a:solidFill>
                <a:latin typeface="Calibri"/>
              </a:rPr>
              <a:t>and </a:t>
            </a:r>
            <a:r>
              <a:rPr lang="en-US" altLang="en-US" dirty="0">
                <a:solidFill>
                  <a:srgbClr val="800080"/>
                </a:solidFill>
                <a:latin typeface="Calibri"/>
              </a:rPr>
              <a:t>annoying</a:t>
            </a:r>
            <a:endParaRPr lang="en-US" altLang="en-US" dirty="0">
              <a:solidFill>
                <a:prstClr val="black"/>
              </a:solidFill>
              <a:latin typeface="Calibri"/>
            </a:endParaRPr>
          </a:p>
          <a:p>
            <a:pPr lvl="1">
              <a:lnSpc>
                <a:spcPct val="90000"/>
              </a:lnSpc>
            </a:pPr>
            <a:r>
              <a:rPr lang="en-US" altLang="en-US" dirty="0">
                <a:solidFill>
                  <a:srgbClr val="FF3399"/>
                </a:solidFill>
                <a:latin typeface="Calibri"/>
              </a:rPr>
              <a:t>Using a different color for each point is unnecessary</a:t>
            </a:r>
          </a:p>
          <a:p>
            <a:pPr lvl="2">
              <a:lnSpc>
                <a:spcPct val="90000"/>
              </a:lnSpc>
            </a:pPr>
            <a:r>
              <a:rPr lang="en-US" altLang="en-US" sz="3200" dirty="0">
                <a:solidFill>
                  <a:srgbClr val="FF0000"/>
                </a:solidFill>
                <a:latin typeface="Calibri"/>
              </a:rPr>
              <a:t>Using a different color for secondary points is also unnecessary</a:t>
            </a:r>
          </a:p>
          <a:p>
            <a:pPr lvl="1">
              <a:lnSpc>
                <a:spcPct val="90000"/>
              </a:lnSpc>
            </a:pPr>
            <a:r>
              <a:rPr lang="en-US" altLang="en-US" dirty="0">
                <a:solidFill>
                  <a:srgbClr val="FF0000"/>
                </a:solidFill>
                <a:latin typeface="Calibri"/>
              </a:rPr>
              <a:t>T</a:t>
            </a:r>
            <a:r>
              <a:rPr lang="en-US" altLang="en-US" dirty="0">
                <a:solidFill>
                  <a:srgbClr val="FF6600"/>
                </a:solidFill>
                <a:latin typeface="Calibri"/>
              </a:rPr>
              <a:t>r</a:t>
            </a:r>
            <a:r>
              <a:rPr lang="en-US" altLang="en-US" dirty="0">
                <a:solidFill>
                  <a:srgbClr val="FFFF00"/>
                </a:solidFill>
                <a:latin typeface="Calibri"/>
              </a:rPr>
              <a:t>y</a:t>
            </a:r>
            <a:r>
              <a:rPr lang="en-US" altLang="en-US" dirty="0">
                <a:solidFill>
                  <a:srgbClr val="33CC33"/>
                </a:solidFill>
                <a:latin typeface="Calibri"/>
              </a:rPr>
              <a:t>i</a:t>
            </a:r>
            <a:r>
              <a:rPr lang="en-US" altLang="en-US" dirty="0">
                <a:solidFill>
                  <a:srgbClr val="0066FF"/>
                </a:solidFill>
                <a:latin typeface="Calibri"/>
              </a:rPr>
              <a:t>n</a:t>
            </a:r>
            <a:r>
              <a:rPr lang="en-US" altLang="en-US" dirty="0">
                <a:solidFill>
                  <a:srgbClr val="800080"/>
                </a:solidFill>
                <a:latin typeface="Calibri"/>
              </a:rPr>
              <a:t>g</a:t>
            </a:r>
            <a:r>
              <a:rPr lang="en-US" altLang="en-US" dirty="0">
                <a:solidFill>
                  <a:srgbClr val="FF3399"/>
                </a:solidFill>
                <a:latin typeface="Calibri"/>
              </a:rPr>
              <a:t> t</a:t>
            </a:r>
            <a:r>
              <a:rPr lang="en-US" altLang="en-US" dirty="0">
                <a:solidFill>
                  <a:srgbClr val="FF0000"/>
                </a:solidFill>
                <a:latin typeface="Calibri"/>
              </a:rPr>
              <a:t>o</a:t>
            </a:r>
            <a:r>
              <a:rPr lang="en-US" altLang="en-US" dirty="0">
                <a:solidFill>
                  <a:srgbClr val="FF3399"/>
                </a:solidFill>
                <a:latin typeface="Calibri"/>
              </a:rPr>
              <a:t> </a:t>
            </a:r>
            <a:r>
              <a:rPr lang="en-US" altLang="en-US" dirty="0">
                <a:solidFill>
                  <a:srgbClr val="FF6600"/>
                </a:solidFill>
                <a:latin typeface="Calibri"/>
              </a:rPr>
              <a:t>b</a:t>
            </a:r>
            <a:r>
              <a:rPr lang="en-US" altLang="en-US" dirty="0">
                <a:solidFill>
                  <a:srgbClr val="FFFF00"/>
                </a:solidFill>
                <a:latin typeface="Calibri"/>
              </a:rPr>
              <a:t>e </a:t>
            </a:r>
            <a:r>
              <a:rPr lang="en-US" altLang="en-US" dirty="0">
                <a:solidFill>
                  <a:srgbClr val="33CC33"/>
                </a:solidFill>
                <a:latin typeface="Calibri"/>
              </a:rPr>
              <a:t>c</a:t>
            </a:r>
            <a:r>
              <a:rPr lang="en-US" altLang="en-US" dirty="0">
                <a:solidFill>
                  <a:srgbClr val="0066FF"/>
                </a:solidFill>
                <a:latin typeface="Calibri"/>
              </a:rPr>
              <a:t>r</a:t>
            </a:r>
            <a:r>
              <a:rPr lang="en-US" altLang="en-US" dirty="0">
                <a:solidFill>
                  <a:srgbClr val="800080"/>
                </a:solidFill>
                <a:latin typeface="Calibri"/>
              </a:rPr>
              <a:t>e</a:t>
            </a:r>
            <a:r>
              <a:rPr lang="en-US" altLang="en-US" dirty="0">
                <a:solidFill>
                  <a:srgbClr val="FF3399"/>
                </a:solidFill>
                <a:latin typeface="Calibri"/>
              </a:rPr>
              <a:t>a</a:t>
            </a:r>
            <a:r>
              <a:rPr lang="en-US" altLang="en-US" dirty="0">
                <a:solidFill>
                  <a:srgbClr val="FF0000"/>
                </a:solidFill>
                <a:latin typeface="Calibri"/>
              </a:rPr>
              <a:t>t</a:t>
            </a:r>
            <a:r>
              <a:rPr lang="en-US" altLang="en-US" dirty="0">
                <a:solidFill>
                  <a:srgbClr val="FF6600"/>
                </a:solidFill>
                <a:latin typeface="Calibri"/>
              </a:rPr>
              <a:t>i</a:t>
            </a:r>
            <a:r>
              <a:rPr lang="en-US" altLang="en-US" dirty="0">
                <a:solidFill>
                  <a:srgbClr val="FFFF00"/>
                </a:solidFill>
                <a:latin typeface="Calibri"/>
              </a:rPr>
              <a:t>v</a:t>
            </a:r>
            <a:r>
              <a:rPr lang="en-US" altLang="en-US" dirty="0">
                <a:solidFill>
                  <a:srgbClr val="33CC33"/>
                </a:solidFill>
                <a:latin typeface="Calibri"/>
              </a:rPr>
              <a:t>e</a:t>
            </a:r>
            <a:r>
              <a:rPr lang="en-US" altLang="en-US" dirty="0">
                <a:solidFill>
                  <a:srgbClr val="FF3399"/>
                </a:solidFill>
                <a:latin typeface="Calibri"/>
              </a:rPr>
              <a:t> </a:t>
            </a:r>
            <a:r>
              <a:rPr lang="en-US" altLang="en-US" dirty="0">
                <a:solidFill>
                  <a:srgbClr val="0066FF"/>
                </a:solidFill>
                <a:latin typeface="Calibri"/>
              </a:rPr>
              <a:t>c</a:t>
            </a:r>
            <a:r>
              <a:rPr lang="en-US" altLang="en-US" dirty="0">
                <a:solidFill>
                  <a:srgbClr val="800080"/>
                </a:solidFill>
                <a:latin typeface="Calibri"/>
              </a:rPr>
              <a:t>a</a:t>
            </a:r>
            <a:r>
              <a:rPr lang="en-US" altLang="en-US" dirty="0">
                <a:solidFill>
                  <a:srgbClr val="FF3399"/>
                </a:solidFill>
                <a:latin typeface="Calibri"/>
              </a:rPr>
              <a:t>n </a:t>
            </a:r>
            <a:r>
              <a:rPr lang="en-US" altLang="en-US" dirty="0">
                <a:solidFill>
                  <a:srgbClr val="FF0000"/>
                </a:solidFill>
                <a:latin typeface="Calibri"/>
              </a:rPr>
              <a:t>a</a:t>
            </a:r>
            <a:r>
              <a:rPr lang="en-US" altLang="en-US" dirty="0">
                <a:solidFill>
                  <a:srgbClr val="FF6600"/>
                </a:solidFill>
                <a:latin typeface="Calibri"/>
              </a:rPr>
              <a:t>l</a:t>
            </a:r>
            <a:r>
              <a:rPr lang="en-US" altLang="en-US" dirty="0">
                <a:solidFill>
                  <a:srgbClr val="FFFF00"/>
                </a:solidFill>
                <a:latin typeface="Calibri"/>
              </a:rPr>
              <a:t>s</a:t>
            </a:r>
            <a:r>
              <a:rPr lang="en-US" altLang="en-US" dirty="0">
                <a:solidFill>
                  <a:srgbClr val="33CC33"/>
                </a:solidFill>
                <a:latin typeface="Calibri"/>
              </a:rPr>
              <a:t>o</a:t>
            </a:r>
            <a:r>
              <a:rPr lang="en-US" altLang="en-US" dirty="0">
                <a:solidFill>
                  <a:srgbClr val="FF3399"/>
                </a:solidFill>
                <a:latin typeface="Calibri"/>
              </a:rPr>
              <a:t> </a:t>
            </a:r>
            <a:r>
              <a:rPr lang="en-US" altLang="en-US" dirty="0">
                <a:solidFill>
                  <a:srgbClr val="0066FF"/>
                </a:solidFill>
                <a:latin typeface="Calibri"/>
              </a:rPr>
              <a:t>b</a:t>
            </a:r>
            <a:r>
              <a:rPr lang="en-US" altLang="en-US" dirty="0">
                <a:solidFill>
                  <a:srgbClr val="800080"/>
                </a:solidFill>
                <a:latin typeface="Calibri"/>
              </a:rPr>
              <a:t>e</a:t>
            </a:r>
            <a:r>
              <a:rPr lang="en-US" altLang="en-US" dirty="0">
                <a:solidFill>
                  <a:srgbClr val="FF3399"/>
                </a:solidFill>
                <a:latin typeface="Calibri"/>
              </a:rPr>
              <a:t> b</a:t>
            </a:r>
            <a:r>
              <a:rPr lang="en-US" altLang="en-US" dirty="0">
                <a:solidFill>
                  <a:srgbClr val="FF0000"/>
                </a:solidFill>
                <a:latin typeface="Calibri"/>
              </a:rPr>
              <a:t>a</a:t>
            </a:r>
            <a:r>
              <a:rPr lang="en-US" altLang="en-US" dirty="0">
                <a:solidFill>
                  <a:srgbClr val="FF6600"/>
                </a:solidFill>
                <a:latin typeface="Calibri"/>
              </a:rPr>
              <a:t>d</a:t>
            </a:r>
          </a:p>
          <a:p>
            <a:pPr marL="0" indent="0">
              <a:buNone/>
            </a:pPr>
            <a:endParaRPr lang="en-US" dirty="0"/>
          </a:p>
        </p:txBody>
      </p:sp>
    </p:spTree>
    <p:extLst>
      <p:ext uri="{BB962C8B-B14F-4D97-AF65-F5344CB8AC3E}">
        <p14:creationId xmlns:p14="http://schemas.microsoft.com/office/powerpoint/2010/main" val="3247112681"/>
      </p:ext>
    </p:extLst>
  </p:cSld>
  <p:clrMapOvr>
    <a:masterClrMapping/>
  </p:clrMapOvr>
</p:sld>
</file>

<file path=ppt/theme/theme1.xml><?xml version="1.0" encoding="utf-8"?>
<a:theme xmlns:a="http://schemas.openxmlformats.org/drawingml/2006/main" name="Branded Presentation De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Branded Presentation Deck</Template>
  <TotalTime>234</TotalTime>
  <Words>677</Words>
  <Application>Microsoft Office PowerPoint</Application>
  <PresentationFormat>On-screen Show (4:3)</PresentationFormat>
  <Paragraphs>97</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Branded Presentation Deck</vt:lpstr>
      <vt:lpstr>Chart</vt:lpstr>
      <vt:lpstr>Tips for Effective PowerPoint Presentations</vt:lpstr>
      <vt:lpstr>Tips To Be Covered  </vt:lpstr>
      <vt:lpstr>Agenda </vt:lpstr>
      <vt:lpstr>Slide Format</vt:lpstr>
      <vt:lpstr>Slide Format -Bad</vt:lpstr>
      <vt:lpstr>Slide Transition and Animation- Bad</vt:lpstr>
      <vt:lpstr>Fonts - Good</vt:lpstr>
      <vt:lpstr>Font Color- Good</vt:lpstr>
      <vt:lpstr>Font Color - Bad</vt:lpstr>
      <vt:lpstr>Graphs - Good</vt:lpstr>
      <vt:lpstr>Graphs - Good</vt:lpstr>
      <vt:lpstr>Graphs - Bad</vt:lpstr>
      <vt:lpstr>Graphs - Bad</vt:lpstr>
      <vt:lpstr>Graphs - Bad</vt:lpstr>
      <vt:lpstr>Spelling and Grammar</vt:lpstr>
      <vt:lpstr>Presentation Style</vt:lpstr>
      <vt:lpstr>Conclusion</vt:lpstr>
      <vt:lpstr>Questions?</vt:lpstr>
      <vt:lpstr>Additional Information </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Keri Buscaglia</dc:creator>
  <cp:lastModifiedBy>Katherine E. Kenney</cp:lastModifiedBy>
  <cp:revision>10</cp:revision>
  <cp:lastPrinted>2016-01-07T19:19:50Z</cp:lastPrinted>
  <dcterms:created xsi:type="dcterms:W3CDTF">2015-12-14T15:08:03Z</dcterms:created>
  <dcterms:modified xsi:type="dcterms:W3CDTF">2017-09-27T13:54:28Z</dcterms:modified>
</cp:coreProperties>
</file>