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 id="2147483708" r:id="rId3"/>
    <p:sldMasterId id="2147483732" r:id="rId4"/>
    <p:sldMasterId id="2147483744" r:id="rId5"/>
    <p:sldMasterId id="2147483756" r:id="rId6"/>
    <p:sldMasterId id="2147483768" r:id="rId7"/>
    <p:sldMasterId id="2147483780" r:id="rId8"/>
    <p:sldMasterId id="2147483792" r:id="rId9"/>
    <p:sldMasterId id="2147483804" r:id="rId10"/>
    <p:sldMasterId id="2147483816" r:id="rId11"/>
    <p:sldMasterId id="2147483828" r:id="rId12"/>
    <p:sldMasterId id="2147483840" r:id="rId13"/>
    <p:sldMasterId id="2147483864" r:id="rId14"/>
    <p:sldMasterId id="2147483876" r:id="rId15"/>
    <p:sldMasterId id="2147483900" r:id="rId16"/>
    <p:sldMasterId id="2147483912" r:id="rId17"/>
    <p:sldMasterId id="2147483924" r:id="rId18"/>
    <p:sldMasterId id="2147483936" r:id="rId19"/>
    <p:sldMasterId id="2147483960" r:id="rId20"/>
    <p:sldMasterId id="2147483972" r:id="rId21"/>
    <p:sldMasterId id="2147483984" r:id="rId22"/>
    <p:sldMasterId id="2147483996" r:id="rId23"/>
    <p:sldMasterId id="2147484008" r:id="rId24"/>
    <p:sldMasterId id="2147484020" r:id="rId25"/>
    <p:sldMasterId id="2147484032" r:id="rId26"/>
    <p:sldMasterId id="2147484044" r:id="rId27"/>
    <p:sldMasterId id="2147484081" r:id="rId28"/>
    <p:sldMasterId id="2147484093" r:id="rId29"/>
  </p:sldMasterIdLst>
  <p:notesMasterIdLst>
    <p:notesMasterId r:id="rId84"/>
  </p:notesMasterIdLst>
  <p:handoutMasterIdLst>
    <p:handoutMasterId r:id="rId85"/>
  </p:handoutMasterIdLst>
  <p:sldIdLst>
    <p:sldId id="256" r:id="rId30"/>
    <p:sldId id="688" r:id="rId31"/>
    <p:sldId id="458" r:id="rId32"/>
    <p:sldId id="745" r:id="rId33"/>
    <p:sldId id="729" r:id="rId34"/>
    <p:sldId id="693" r:id="rId35"/>
    <p:sldId id="686" r:id="rId36"/>
    <p:sldId id="694" r:id="rId37"/>
    <p:sldId id="730" r:id="rId38"/>
    <p:sldId id="636" r:id="rId39"/>
    <p:sldId id="642" r:id="rId40"/>
    <p:sldId id="635" r:id="rId41"/>
    <p:sldId id="677" r:id="rId42"/>
    <p:sldId id="725" r:id="rId43"/>
    <p:sldId id="703" r:id="rId44"/>
    <p:sldId id="761" r:id="rId45"/>
    <p:sldId id="704" r:id="rId46"/>
    <p:sldId id="705" r:id="rId47"/>
    <p:sldId id="760" r:id="rId48"/>
    <p:sldId id="714" r:id="rId49"/>
    <p:sldId id="706" r:id="rId50"/>
    <p:sldId id="716" r:id="rId51"/>
    <p:sldId id="717" r:id="rId52"/>
    <p:sldId id="756" r:id="rId53"/>
    <p:sldId id="707" r:id="rId54"/>
    <p:sldId id="728" r:id="rId55"/>
    <p:sldId id="396" r:id="rId56"/>
    <p:sldId id="762" r:id="rId57"/>
    <p:sldId id="770" r:id="rId58"/>
    <p:sldId id="771" r:id="rId59"/>
    <p:sldId id="780" r:id="rId60"/>
    <p:sldId id="772" r:id="rId61"/>
    <p:sldId id="773" r:id="rId62"/>
    <p:sldId id="774" r:id="rId63"/>
    <p:sldId id="775" r:id="rId64"/>
    <p:sldId id="776" r:id="rId65"/>
    <p:sldId id="777" r:id="rId66"/>
    <p:sldId id="778" r:id="rId67"/>
    <p:sldId id="779" r:id="rId68"/>
    <p:sldId id="763" r:id="rId69"/>
    <p:sldId id="764" r:id="rId70"/>
    <p:sldId id="765" r:id="rId71"/>
    <p:sldId id="766" r:id="rId72"/>
    <p:sldId id="767" r:id="rId73"/>
    <p:sldId id="768" r:id="rId74"/>
    <p:sldId id="769" r:id="rId75"/>
    <p:sldId id="695" r:id="rId76"/>
    <p:sldId id="696" r:id="rId77"/>
    <p:sldId id="701" r:id="rId78"/>
    <p:sldId id="702" r:id="rId79"/>
    <p:sldId id="758" r:id="rId80"/>
    <p:sldId id="781" r:id="rId81"/>
    <p:sldId id="757" r:id="rId82"/>
    <p:sldId id="759" r:id="rId8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Nagendra" initials="" lastIdx="8" clrIdx="0"/>
  <p:cmAuthor id="1" name="Anna Blasco" initials="AB" lastIdx="5" clrIdx="1"/>
  <p:cmAuthor id="2" name="Cynthia Nagendra" initials="CN"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F3A"/>
    <a:srgbClr val="A8623D"/>
    <a:srgbClr val="AC9D3E"/>
    <a:srgbClr val="4B9C36"/>
    <a:srgbClr val="72A288"/>
    <a:srgbClr val="00A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229" autoAdjust="0"/>
    <p:restoredTop sz="73077" autoAdjust="0"/>
  </p:normalViewPr>
  <p:slideViewPr>
    <p:cSldViewPr snapToGrid="0" snapToObjects="1">
      <p:cViewPr varScale="1">
        <p:scale>
          <a:sx n="64" d="100"/>
          <a:sy n="64" d="100"/>
        </p:scale>
        <p:origin x="516" y="72"/>
      </p:cViewPr>
      <p:guideLst>
        <p:guide orient="horz" pos="2160"/>
        <p:guide pos="2880"/>
      </p:guideLst>
    </p:cSldViewPr>
  </p:slideViewPr>
  <p:outlineViewPr>
    <p:cViewPr>
      <p:scale>
        <a:sx n="33" d="100"/>
        <a:sy n="33" d="100"/>
      </p:scale>
      <p:origin x="0" y="-20576"/>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4" d="100"/>
          <a:sy n="94"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43B20DF7-0809-AF4C-A400-20876E26AF37}" type="datetimeFigureOut">
              <a:rPr lang="en-US" smtClean="0"/>
              <a:t>11/9/2017</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4700A132-6B91-A24D-80B0-0D4ADEBE2825}" type="slidenum">
              <a:rPr lang="en-US" smtClean="0"/>
              <a:t>‹#›</a:t>
            </a:fld>
            <a:endParaRPr lang="en-US" dirty="0"/>
          </a:p>
        </p:txBody>
      </p:sp>
    </p:spTree>
    <p:extLst>
      <p:ext uri="{BB962C8B-B14F-4D97-AF65-F5344CB8AC3E}">
        <p14:creationId xmlns:p14="http://schemas.microsoft.com/office/powerpoint/2010/main" val="195263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CBF68E9-6F2D-426B-81F3-9576C4BE1E23}" type="datetimeFigureOut">
              <a:rPr lang="en-US" smtClean="0"/>
              <a:t>11/9/2017</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791519AC-AB1F-4BDD-897F-F2AFC11D57E2}" type="slidenum">
              <a:rPr lang="en-US" smtClean="0"/>
              <a:t>‹#›</a:t>
            </a:fld>
            <a:endParaRPr lang="en-US" dirty="0"/>
          </a:p>
        </p:txBody>
      </p:sp>
    </p:spTree>
    <p:extLst>
      <p:ext uri="{BB962C8B-B14F-4D97-AF65-F5344CB8AC3E}">
        <p14:creationId xmlns:p14="http://schemas.microsoft.com/office/powerpoint/2010/main" val="123857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a:t>
            </a:fld>
            <a:endParaRPr lang="en-US" dirty="0"/>
          </a:p>
        </p:txBody>
      </p:sp>
    </p:spTree>
    <p:extLst>
      <p:ext uri="{BB962C8B-B14F-4D97-AF65-F5344CB8AC3E}">
        <p14:creationId xmlns:p14="http://schemas.microsoft.com/office/powerpoint/2010/main" val="222308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4BACC6"/>
                </a:solidFill>
              </a:rPr>
              <a:t>On today’s webinar, which will focus on maintaining</a:t>
            </a:r>
            <a:r>
              <a:rPr lang="en-US" b="1" baseline="0" dirty="0" smtClean="0">
                <a:solidFill>
                  <a:srgbClr val="4BACC6"/>
                </a:solidFill>
              </a:rPr>
              <a:t> safety and having expectations and rules in a low-barrier environment, we will discuss the following questions:</a:t>
            </a:r>
          </a:p>
          <a:p>
            <a:r>
              <a:rPr lang="en-US" b="1" dirty="0" smtClean="0">
                <a:solidFill>
                  <a:srgbClr val="4BACC6"/>
                </a:solidFill>
              </a:rPr>
              <a:t>Which </a:t>
            </a:r>
            <a:r>
              <a:rPr lang="en-US" dirty="0" smtClean="0">
                <a:solidFill>
                  <a:srgbClr val="000000"/>
                </a:solidFill>
              </a:rPr>
              <a:t>rules, expectations, and guidelines are the “right” ones in a low-barrier and housing-focused shelter?</a:t>
            </a:r>
          </a:p>
          <a:p>
            <a:r>
              <a:rPr lang="en-US" b="1" dirty="0" smtClean="0">
                <a:solidFill>
                  <a:srgbClr val="4BACC6"/>
                </a:solidFill>
              </a:rPr>
              <a:t>How </a:t>
            </a:r>
            <a:r>
              <a:rPr lang="en-US" dirty="0" smtClean="0">
                <a:solidFill>
                  <a:srgbClr val="000000"/>
                </a:solidFill>
              </a:rPr>
              <a:t>do you continue to prioritize safety of shelter participants and staff in a low-barrier environment?</a:t>
            </a:r>
          </a:p>
          <a:p>
            <a:r>
              <a:rPr lang="en-US" b="1" dirty="0" smtClean="0">
                <a:solidFill>
                  <a:srgbClr val="4BACC6"/>
                </a:solidFill>
              </a:rPr>
              <a:t>How </a:t>
            </a:r>
            <a:r>
              <a:rPr lang="en-US" dirty="0" smtClean="0"/>
              <a:t>can you ensure safety within shelters that serve families with children?</a:t>
            </a:r>
          </a:p>
          <a:p>
            <a:r>
              <a:rPr lang="en-US" b="1" dirty="0" smtClean="0">
                <a:solidFill>
                  <a:srgbClr val="4BACC6"/>
                </a:solidFill>
              </a:rPr>
              <a:t>How</a:t>
            </a:r>
            <a:r>
              <a:rPr lang="en-US" dirty="0" smtClean="0"/>
              <a:t> can you ensure safety within shelters that serve survivors of domestic violence?</a:t>
            </a:r>
          </a:p>
          <a:p>
            <a:r>
              <a:rPr lang="en-US" dirty="0" smtClean="0">
                <a:solidFill>
                  <a:srgbClr val="FF0000"/>
                </a:solidFill>
              </a:rPr>
              <a:t>While</a:t>
            </a:r>
            <a:r>
              <a:rPr lang="en-US" baseline="0" dirty="0" smtClean="0">
                <a:solidFill>
                  <a:srgbClr val="FF0000"/>
                </a:solidFill>
              </a:rPr>
              <a:t> the guidance can apply broadly, our panelists</a:t>
            </a:r>
            <a:r>
              <a:rPr lang="en-US" dirty="0" smtClean="0">
                <a:solidFill>
                  <a:srgbClr val="FF0000"/>
                </a:solidFill>
              </a:rPr>
              <a:t> will</a:t>
            </a:r>
            <a:r>
              <a:rPr lang="en-US" baseline="0" dirty="0" smtClean="0">
                <a:solidFill>
                  <a:srgbClr val="FF0000"/>
                </a:solidFill>
              </a:rPr>
              <a:t> be particularly focusing on shelters serving families and survivors of domestic violence. On next month’s webinar, we will be focusing rules and expectations in shelter environments that serve single adults or have large congregate settings.</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10</a:t>
            </a:fld>
            <a:endParaRPr lang="en-US" dirty="0"/>
          </a:p>
        </p:txBody>
      </p:sp>
    </p:spTree>
    <p:extLst>
      <p:ext uri="{BB962C8B-B14F-4D97-AF65-F5344CB8AC3E}">
        <p14:creationId xmlns:p14="http://schemas.microsoft.com/office/powerpoint/2010/main" val="63679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Throughout the webinar series, we</a:t>
            </a:r>
            <a:r>
              <a:rPr lang="en-US" baseline="0" dirty="0" smtClean="0"/>
              <a:t> have been</a:t>
            </a:r>
            <a:r>
              <a:rPr lang="en-US" dirty="0" smtClean="0"/>
              <a:t> asking you where you find yourself</a:t>
            </a:r>
            <a:r>
              <a:rPr lang="en-US" baseline="0" dirty="0" smtClean="0"/>
              <a:t> on this scale of transformational change.</a:t>
            </a:r>
          </a:p>
          <a:p>
            <a:r>
              <a:rPr lang="en-US" baseline="0" dirty="0" smtClean="0"/>
              <a:t>Many of you might be on the left side of the scale starting to recognize a need to change because what you’re doing isn’t working as well as you want. It is likely that you will go through these various stages of change as you work through this process of transforming your shelter...confusion, anxiety/sense of loss because you’re changing the way you have worked for so long, eventually arriving at clarity to develop a new vision and integrate into a new shelter model. And, it might not take as long as you think!</a:t>
            </a: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11</a:t>
            </a:fld>
            <a:endParaRPr lang="en-US" dirty="0"/>
          </a:p>
        </p:txBody>
      </p:sp>
    </p:spTree>
    <p:extLst>
      <p:ext uri="{BB962C8B-B14F-4D97-AF65-F5344CB8AC3E}">
        <p14:creationId xmlns:p14="http://schemas.microsoft.com/office/powerpoint/2010/main" val="344921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r>
              <a:rPr lang="en-US" dirty="0" smtClean="0"/>
              <a:t>Poll</a:t>
            </a:r>
          </a:p>
          <a:p>
            <a:r>
              <a:rPr lang="en-US" dirty="0" smtClean="0"/>
              <a:t>So</a:t>
            </a:r>
            <a:r>
              <a:rPr lang="en-US" baseline="0" dirty="0" smtClean="0"/>
              <a:t> – where do you find yourself in your transformational change?</a:t>
            </a: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12</a:t>
            </a:fld>
            <a:endParaRPr lang="en-US" dirty="0"/>
          </a:p>
        </p:txBody>
      </p:sp>
    </p:spTree>
    <p:extLst>
      <p:ext uri="{BB962C8B-B14F-4D97-AF65-F5344CB8AC3E}">
        <p14:creationId xmlns:p14="http://schemas.microsoft.com/office/powerpoint/2010/main" val="208712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smtClean="0"/>
              <a:t>One</a:t>
            </a:r>
            <a:r>
              <a:rPr lang="en-US" baseline="0" dirty="0" smtClean="0"/>
              <a:t> of the important things we have learned from many communities is why people avoid shelters. This helps to inform how shelters should shape their environments to better respond to the needs of people experiencing homelessness.</a:t>
            </a:r>
          </a:p>
          <a:p>
            <a:pPr defTabSz="924879">
              <a:defRPr/>
            </a:pPr>
            <a:r>
              <a:rPr lang="en-US" baseline="0" dirty="0" smtClean="0"/>
              <a:t>This is from a </a:t>
            </a:r>
            <a:r>
              <a:rPr lang="en-US" dirty="0" smtClean="0"/>
              <a:t>survey of unsheltered people in Seattle who were not engaging with shelter services.</a:t>
            </a:r>
            <a:r>
              <a:rPr lang="en-US" baseline="0" dirty="0" smtClean="0"/>
              <a:t> As you can see, 28% said there are too any rules. This is representative of other like surveys we have seen from other communities around the country. If you would like to better understand how people utilize or don’t use your community’s shelter services, we encourage you to do a survey of consumers inside shelter and people who are living outside that do not want shelter. It could greatly illuminate things about your shelters that you are not aware of.</a:t>
            </a:r>
          </a:p>
          <a:p>
            <a:pPr defTabSz="924879">
              <a:defRPr/>
            </a:pPr>
            <a:endParaRPr lang="en-US" baseline="0" dirty="0" smtClean="0"/>
          </a:p>
          <a:p>
            <a:pPr defTabSz="924879">
              <a:defRPr/>
            </a:pPr>
            <a:r>
              <a:rPr lang="en-US" baseline="0" dirty="0" smtClean="0"/>
              <a:t>Try to imagine how people who are coming into </a:t>
            </a:r>
            <a:r>
              <a:rPr lang="en-US" baseline="0" dirty="0" err="1" smtClean="0"/>
              <a:t>shetler</a:t>
            </a:r>
            <a:r>
              <a:rPr lang="en-US" baseline="0" dirty="0" smtClean="0"/>
              <a:t> are </a:t>
            </a:r>
            <a:r>
              <a:rPr lang="en-US" baseline="0" dirty="0" err="1" smtClean="0"/>
              <a:t>feellng</a:t>
            </a:r>
            <a:r>
              <a:rPr lang="en-US" baseline="0" dirty="0" smtClean="0"/>
              <a:t>, the stress related to crisis and trauma they may likely be experiencing, and how it feels to be handed a long list of complicated and overly restrictive rules. </a:t>
            </a:r>
          </a:p>
          <a:p>
            <a:pPr defTabSz="924879">
              <a:defRPr/>
            </a:pPr>
            <a:endParaRPr lang="en-US" dirty="0" smtClean="0"/>
          </a:p>
          <a:p>
            <a:pPr defTabSz="924879">
              <a:defRPr/>
            </a:pPr>
            <a:r>
              <a:rPr lang="en-US" dirty="0" smtClean="0"/>
              <a:t>In </a:t>
            </a:r>
            <a:r>
              <a:rPr lang="en-US" dirty="0"/>
              <a:t>November 2016, more than 1,050 unique surveys were completed with individuals experiencing homelessness in the city of Seattle. The survey was then supplemented by six targeted focus groups, held with roughly 80 individuals representing different subpopulations within the city. recruitment was designed to reach targeted subpopulations identified by the city including youth, families with children, those who stay in authorized encampments, those who stay in unsanctioned encampments, persons in emergency shelters, and those who sleep in vehicles. Here are the results.</a:t>
            </a:r>
            <a:endParaRPr lang="en-US" dirty="0" smtClean="0"/>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13</a:t>
            </a:fld>
            <a:endParaRPr lang="en-US" dirty="0"/>
          </a:p>
        </p:txBody>
      </p:sp>
    </p:spTree>
    <p:extLst>
      <p:ext uri="{BB962C8B-B14F-4D97-AF65-F5344CB8AC3E}">
        <p14:creationId xmlns:p14="http://schemas.microsoft.com/office/powerpoint/2010/main" val="1373455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However, this doesn’t mean don’t have</a:t>
            </a:r>
            <a:r>
              <a:rPr lang="en-US" baseline="0" dirty="0" smtClean="0"/>
              <a:t> ANY rules.</a:t>
            </a:r>
            <a:endParaRPr lang="en-US" dirty="0" smtClean="0"/>
          </a:p>
          <a:p>
            <a:r>
              <a:rPr lang="en-US" dirty="0" smtClean="0"/>
              <a:t>People often equate “low-barrier” with “NO RULES” </a:t>
            </a:r>
          </a:p>
          <a:p>
            <a:r>
              <a:rPr lang="en-US" dirty="0" smtClean="0"/>
              <a:t>“Low-barrier does NOT mean “no rules” –</a:t>
            </a:r>
          </a:p>
          <a:p>
            <a:r>
              <a:rPr lang="en-US" dirty="0" smtClean="0"/>
              <a:t>Let me emphasize this</a:t>
            </a:r>
            <a:r>
              <a:rPr lang="en-US" baseline="0" dirty="0" smtClean="0"/>
              <a:t> very important point –Low-barrier does not mean there are no rules.</a:t>
            </a:r>
            <a:endParaRPr lang="en-US" dirty="0" smtClean="0"/>
          </a:p>
        </p:txBody>
      </p:sp>
      <p:sp>
        <p:nvSpPr>
          <p:cNvPr id="4" name="Slide Number Placeholder 3"/>
          <p:cNvSpPr>
            <a:spLocks noGrp="1"/>
          </p:cNvSpPr>
          <p:nvPr>
            <p:ph type="sldNum" sz="quarter" idx="10"/>
          </p:nvPr>
        </p:nvSpPr>
        <p:spPr/>
        <p:txBody>
          <a:bodyPr/>
          <a:lstStyle/>
          <a:p>
            <a:fld id="{791519AC-AB1F-4BDD-897F-F2AFC11D57E2}" type="slidenum">
              <a:rPr lang="en-US" smtClean="0"/>
              <a:t>14</a:t>
            </a:fld>
            <a:endParaRPr lang="en-US" dirty="0"/>
          </a:p>
        </p:txBody>
      </p:sp>
    </p:spTree>
    <p:extLst>
      <p:ext uri="{BB962C8B-B14F-4D97-AF65-F5344CB8AC3E}">
        <p14:creationId xmlns:p14="http://schemas.microsoft.com/office/powerpoint/2010/main" val="423267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So,</a:t>
            </a:r>
            <a:r>
              <a:rPr lang="en-US" baseline="0" dirty="0" smtClean="0"/>
              <a:t> which rules are the right rules to have in a low-barrier environment and how do you re-tool the rules, guidelines, client handbooks, </a:t>
            </a:r>
            <a:r>
              <a:rPr lang="en-US" baseline="0" dirty="0" err="1" smtClean="0"/>
              <a:t>etc</a:t>
            </a:r>
            <a:r>
              <a:rPr lang="en-US" baseline="0" dirty="0" smtClean="0"/>
              <a:t> that you have?</a:t>
            </a:r>
          </a:p>
          <a:p>
            <a:r>
              <a:rPr lang="en-US" baseline="0" dirty="0" smtClean="0"/>
              <a:t>Before we go into this, I’m going to turn it over to Kristi to see what the audience thinks about rules</a:t>
            </a: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15</a:t>
            </a:fld>
            <a:endParaRPr lang="en-US" dirty="0"/>
          </a:p>
        </p:txBody>
      </p:sp>
    </p:spTree>
    <p:extLst>
      <p:ext uri="{BB962C8B-B14F-4D97-AF65-F5344CB8AC3E}">
        <p14:creationId xmlns:p14="http://schemas.microsoft.com/office/powerpoint/2010/main" val="423267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a shelter provider, does your shelter require:</a:t>
            </a:r>
          </a:p>
          <a:p>
            <a:r>
              <a:rPr lang="en-US" baseline="0" dirty="0" smtClean="0"/>
              <a:t>Sobriety/Drug and Alcohol Tests</a:t>
            </a:r>
          </a:p>
          <a:p>
            <a:r>
              <a:rPr lang="en-US" baseline="0" dirty="0" smtClean="0"/>
              <a:t>Criminal background check</a:t>
            </a:r>
          </a:p>
          <a:p>
            <a:r>
              <a:rPr lang="en-US" baseline="0" dirty="0" smtClean="0"/>
              <a:t>Income/Savings </a:t>
            </a:r>
          </a:p>
          <a:p>
            <a:r>
              <a:rPr lang="en-US" baseline="0" dirty="0" smtClean="0"/>
              <a:t>Belongings to be searched </a:t>
            </a:r>
          </a:p>
          <a:p>
            <a:r>
              <a:rPr lang="en-US" baseline="0" dirty="0" smtClean="0"/>
              <a:t>None of the above - we are low-barrier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91519AC-AB1F-4BDD-897F-F2AFC11D57E2}" type="slidenum">
              <a:rPr lang="en-US" smtClean="0"/>
              <a:t>16</a:t>
            </a:fld>
            <a:endParaRPr lang="en-US" dirty="0"/>
          </a:p>
        </p:txBody>
      </p:sp>
    </p:spTree>
    <p:extLst>
      <p:ext uri="{BB962C8B-B14F-4D97-AF65-F5344CB8AC3E}">
        <p14:creationId xmlns:p14="http://schemas.microsoft.com/office/powerpoint/2010/main" val="159655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the role of rules in a shelter?</a:t>
            </a:r>
          </a:p>
          <a:p>
            <a:r>
              <a:rPr lang="en-US" dirty="0" smtClean="0"/>
              <a:t>Why do you have rules?</a:t>
            </a:r>
          </a:p>
          <a:p>
            <a:r>
              <a:rPr lang="en-US" dirty="0" smtClean="0"/>
              <a:t>Well, it seems that when you ask people who work in shelters,</a:t>
            </a:r>
            <a:r>
              <a:rPr lang="en-US" baseline="0" dirty="0" smtClean="0"/>
              <a:t> </a:t>
            </a:r>
            <a:r>
              <a:rPr lang="en-US" dirty="0" smtClean="0"/>
              <a:t>rules are mainly about keeping people safe and maintaining</a:t>
            </a:r>
            <a:r>
              <a:rPr lang="en-US" baseline="0" dirty="0" smtClean="0"/>
              <a:t> a community environment that is comfortable, safe, and equitable for all.</a:t>
            </a:r>
          </a:p>
          <a:p>
            <a:r>
              <a:rPr lang="en-US" baseline="0" dirty="0" smtClean="0"/>
              <a:t>However, many rules create unnecessary and often unintended barriers to getting in, staying in, and even getting out of shelter to a positive outcome. WE want to get rid of those barriers and still maintain a safe and decent environment.</a:t>
            </a:r>
          </a:p>
        </p:txBody>
      </p:sp>
      <p:sp>
        <p:nvSpPr>
          <p:cNvPr id="4" name="Slide Number Placeholder 3"/>
          <p:cNvSpPr>
            <a:spLocks noGrp="1"/>
          </p:cNvSpPr>
          <p:nvPr>
            <p:ph type="sldNum" sz="quarter" idx="10"/>
          </p:nvPr>
        </p:nvSpPr>
        <p:spPr/>
        <p:txBody>
          <a:bodyPr/>
          <a:lstStyle/>
          <a:p>
            <a:fld id="{791519AC-AB1F-4BDD-897F-F2AFC11D57E2}" type="slidenum">
              <a:rPr lang="en-US" smtClean="0"/>
              <a:t>17</a:t>
            </a:fld>
            <a:endParaRPr lang="en-US" dirty="0"/>
          </a:p>
        </p:txBody>
      </p:sp>
    </p:spTree>
    <p:extLst>
      <p:ext uri="{BB962C8B-B14F-4D97-AF65-F5344CB8AC3E}">
        <p14:creationId xmlns:p14="http://schemas.microsoft.com/office/powerpoint/2010/main" val="1315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quotation</a:t>
            </a:r>
            <a:r>
              <a:rPr lang="en-US" baseline="0" dirty="0" smtClean="0"/>
              <a:t> is from a qualitative study done on families staying in shelter that is an example of what parents in shelter sometimes feel.</a:t>
            </a:r>
          </a:p>
          <a:p>
            <a:r>
              <a:rPr lang="en-US" baseline="0" dirty="0" smtClean="0"/>
              <a:t>A shelter with too many rules can feel punitive and institutional. Why would we treat people experiencing homelessness differently than anyone else? Is it because they did something wrong? Or is it because we just assume having a lot of rules is good for everyone? What if we approached the idea of rules in a totally different way and thought about what expectations the community should be setting for everyone to maintain comfort, safety, and empowerment?</a:t>
            </a:r>
            <a:endParaRPr lang="en-US" dirty="0"/>
          </a:p>
        </p:txBody>
      </p:sp>
      <p:sp>
        <p:nvSpPr>
          <p:cNvPr id="4" name="Slide Number Placeholder 3"/>
          <p:cNvSpPr>
            <a:spLocks noGrp="1"/>
          </p:cNvSpPr>
          <p:nvPr>
            <p:ph type="sldNum" sz="quarter" idx="10"/>
          </p:nvPr>
        </p:nvSpPr>
        <p:spPr/>
        <p:txBody>
          <a:bodyPr/>
          <a:lstStyle/>
          <a:p>
            <a:fld id="{8231624C-B67E-4D7A-BE19-1F2EC492642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96555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key question you want to ask yourselves: Are your program rules a barrier to shelter?</a:t>
            </a:r>
          </a:p>
          <a:p>
            <a:r>
              <a:rPr lang="en-US" b="1" dirty="0">
                <a:solidFill>
                  <a:schemeClr val="accent1"/>
                </a:solidFill>
              </a:rPr>
              <a:t> </a:t>
            </a:r>
          </a:p>
          <a:p>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0337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r>
              <a:rPr lang="en-US" baseline="0" dirty="0" smtClean="0"/>
              <a:t>Kristi</a:t>
            </a:r>
          </a:p>
          <a:p>
            <a:r>
              <a:rPr lang="en-US" baseline="0" dirty="0" smtClean="0"/>
              <a:t>Before we begin, here are some logistics to know about today’s webinar.</a:t>
            </a:r>
          </a:p>
          <a:p>
            <a:pPr marL="289024" indent="-289024">
              <a:buFont typeface="Arial" panose="020B0604020202020204" pitchFamily="34" charset="0"/>
              <a:buChar char="•"/>
            </a:pPr>
            <a:r>
              <a:rPr lang="en-US" dirty="0" smtClean="0">
                <a:solidFill>
                  <a:prstClr val="black"/>
                </a:solidFill>
                <a:latin typeface="Calibri" panose="020F0502020204030204" pitchFamily="34" charset="0"/>
              </a:rPr>
              <a:t>Please note that because of the large</a:t>
            </a:r>
            <a:r>
              <a:rPr lang="en-US" baseline="0" dirty="0" smtClean="0">
                <a:solidFill>
                  <a:prstClr val="black"/>
                </a:solidFill>
                <a:latin typeface="Calibri" panose="020F0502020204030204" pitchFamily="34" charset="0"/>
              </a:rPr>
              <a:t> amount of attendees,</a:t>
            </a:r>
            <a:r>
              <a:rPr lang="en-US" dirty="0" smtClean="0">
                <a:solidFill>
                  <a:prstClr val="black"/>
                </a:solidFill>
                <a:latin typeface="Calibri" panose="020F0502020204030204" pitchFamily="34" charset="0"/>
              </a:rPr>
              <a:t> all lines are on mute.</a:t>
            </a:r>
          </a:p>
          <a:p>
            <a:pPr marL="289024" indent="-289024">
              <a:buFont typeface="Arial" panose="020B0604020202020204" pitchFamily="34" charset="0"/>
              <a:buChar char="•"/>
            </a:pPr>
            <a:endParaRPr lang="en-US" dirty="0" smtClean="0">
              <a:solidFill>
                <a:prstClr val="black"/>
              </a:solidFill>
              <a:latin typeface="Calibri" panose="020F0502020204030204" pitchFamily="34" charset="0"/>
            </a:endParaRPr>
          </a:p>
          <a:p>
            <a:pPr marL="289024" indent="-289024">
              <a:buFont typeface="Arial" panose="020B0604020202020204" pitchFamily="34" charset="0"/>
              <a:buChar char="•"/>
            </a:pPr>
            <a:r>
              <a:rPr lang="en-US" dirty="0" smtClean="0">
                <a:solidFill>
                  <a:prstClr val="black"/>
                </a:solidFill>
                <a:latin typeface="Calibri" panose="020F0502020204030204" pitchFamily="34" charset="0"/>
              </a:rPr>
              <a:t>Please pose questions at any time in the Questions box. We will try to get to as many as we can if there is time remaining</a:t>
            </a:r>
            <a:r>
              <a:rPr lang="en-US" baseline="0" dirty="0" smtClean="0">
                <a:solidFill>
                  <a:prstClr val="black"/>
                </a:solidFill>
                <a:latin typeface="Calibri" panose="020F0502020204030204" pitchFamily="34" charset="0"/>
              </a:rPr>
              <a:t> at the end but because of the high volume of attendees, we may not be able to answer all of your questions. </a:t>
            </a:r>
            <a:r>
              <a:rPr lang="en-US" dirty="0" smtClean="0">
                <a:solidFill>
                  <a:prstClr val="black"/>
                </a:solidFill>
                <a:latin typeface="Calibri" panose="020F0502020204030204" pitchFamily="34" charset="0"/>
              </a:rPr>
              <a:t>We will continue</a:t>
            </a:r>
            <a:r>
              <a:rPr lang="en-US" baseline="0" dirty="0" smtClean="0">
                <a:solidFill>
                  <a:prstClr val="black"/>
                </a:solidFill>
                <a:latin typeface="Calibri" panose="020F0502020204030204" pitchFamily="34" charset="0"/>
              </a:rPr>
              <a:t> to respond to </a:t>
            </a:r>
            <a:r>
              <a:rPr lang="en-US" dirty="0" smtClean="0">
                <a:solidFill>
                  <a:prstClr val="black"/>
                </a:solidFill>
                <a:latin typeface="Calibri" panose="020F0502020204030204" pitchFamily="34" charset="0"/>
              </a:rPr>
              <a:t>frequently asked questions</a:t>
            </a:r>
            <a:r>
              <a:rPr lang="en-US" baseline="0" dirty="0" smtClean="0">
                <a:solidFill>
                  <a:prstClr val="black"/>
                </a:solidFill>
                <a:latin typeface="Calibri" panose="020F0502020204030204" pitchFamily="34" charset="0"/>
              </a:rPr>
              <a:t> </a:t>
            </a:r>
            <a:r>
              <a:rPr lang="en-US" dirty="0" smtClean="0">
                <a:solidFill>
                  <a:prstClr val="black"/>
                </a:solidFill>
                <a:latin typeface="Calibri" panose="020F0502020204030204" pitchFamily="34" charset="0"/>
              </a:rPr>
              <a:t>over the series.</a:t>
            </a:r>
          </a:p>
          <a:p>
            <a:pPr marL="289024" indent="-289024">
              <a:buFont typeface="Arial" panose="020B0604020202020204" pitchFamily="34" charset="0"/>
              <a:buChar char="•"/>
            </a:pPr>
            <a:endParaRPr lang="en-US" dirty="0" smtClean="0">
              <a:latin typeface="Calibri" panose="020F0502020204030204" pitchFamily="34" charset="0"/>
            </a:endParaRPr>
          </a:p>
          <a:p>
            <a:pPr marL="289024" indent="-289024">
              <a:buFont typeface="Arial" panose="020B0604020202020204" pitchFamily="34" charset="0"/>
              <a:buChar char="•"/>
            </a:pPr>
            <a:r>
              <a:rPr lang="en-US" dirty="0" smtClean="0">
                <a:latin typeface="Calibri" panose="020F0502020204030204" pitchFamily="34" charset="0"/>
              </a:rPr>
              <a:t>The webinar and slides will be posted following the presentation.  Feel free to share with your staff and any other stakeholders.</a:t>
            </a:r>
          </a:p>
          <a:p>
            <a:endParaRPr lang="en-US" baseline="0" dirty="0" smtClean="0"/>
          </a:p>
        </p:txBody>
      </p:sp>
      <p:sp>
        <p:nvSpPr>
          <p:cNvPr id="4" name="Slide Number Placeholder 3"/>
          <p:cNvSpPr>
            <a:spLocks noGrp="1"/>
          </p:cNvSpPr>
          <p:nvPr>
            <p:ph type="sldNum" sz="quarter" idx="10"/>
          </p:nvPr>
        </p:nvSpPr>
        <p:spPr/>
        <p:txBody>
          <a:bodyPr/>
          <a:lstStyle/>
          <a:p>
            <a:fld id="{1381F7B4-C95A-44C0-893C-F22665AF368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8776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It</a:t>
            </a:r>
            <a:r>
              <a:rPr lang="en-US" baseline="0" dirty="0" smtClean="0"/>
              <a:t> might be helpful to reframe the whole notion of rules and re-frame them as community expectations. This has a whole different ring to it, feels less about compliance or about being punitive, and more about the expectation of a safe and comfortable community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1149473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Iain</a:t>
            </a:r>
            <a:r>
              <a:rPr lang="en-US" baseline="0" dirty="0" smtClean="0"/>
              <a:t> De Jong, the CEO of </a:t>
            </a:r>
            <a:r>
              <a:rPr lang="en-US" baseline="0" dirty="0" err="1" smtClean="0"/>
              <a:t>ORgCode</a:t>
            </a:r>
            <a:r>
              <a:rPr lang="en-US" baseline="0" dirty="0" smtClean="0"/>
              <a:t>, has a very effective way of talking about the role of rules that I’m going to quote here. Rules should promote safety. They should not try to change or control people or their behaviors, because people are adults and the job of shelters is not to try and change or control behaviors. Once you start to separate safety from controlling or changing behaviors, you might see your rules, client handbooks, and policies very differently.</a:t>
            </a:r>
            <a:endParaRPr lang="en-US" dirty="0" smtClean="0"/>
          </a:p>
          <a:p>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149473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also </a:t>
            </a:r>
            <a:r>
              <a:rPr lang="en-US" dirty="0" smtClean="0"/>
              <a:t>words of wisdom from</a:t>
            </a:r>
            <a:r>
              <a:rPr lang="en-US" baseline="0" dirty="0" smtClean="0"/>
              <a:t> Iain </a:t>
            </a:r>
            <a:r>
              <a:rPr lang="en-US" baseline="0" dirty="0" err="1" smtClean="0"/>
              <a:t>DeJong</a:t>
            </a:r>
            <a:r>
              <a:rPr lang="en-US" baseline="0" dirty="0" smtClean="0"/>
              <a:t>- </a:t>
            </a:r>
          </a:p>
          <a:p>
            <a:r>
              <a:rPr lang="en-CA" b="1" dirty="0" smtClean="0"/>
              <a:t>Focus on respect in </a:t>
            </a:r>
            <a:r>
              <a:rPr lang="en-CA" b="1" dirty="0" err="1" smtClean="0"/>
              <a:t>behavior</a:t>
            </a:r>
            <a:r>
              <a:rPr lang="en-CA" dirty="0" smtClean="0"/>
              <a:t>, not punishment for actions</a:t>
            </a:r>
          </a:p>
          <a:p>
            <a:pPr lvl="0"/>
            <a:r>
              <a:rPr lang="en-CA" b="1" dirty="0" smtClean="0"/>
              <a:t>Use restrictions and barring sparingly</a:t>
            </a:r>
            <a:r>
              <a:rPr lang="en-CA" dirty="0" smtClean="0"/>
              <a:t>, and always connect people to alternative resources as best as possible</a:t>
            </a:r>
          </a:p>
          <a:p>
            <a:pPr lvl="0"/>
            <a:r>
              <a:rPr lang="en-CA" b="1" dirty="0" smtClean="0"/>
              <a:t>Know your own values and beliefs</a:t>
            </a:r>
            <a:r>
              <a:rPr lang="en-CA" dirty="0" smtClean="0"/>
              <a:t>; but, not impose those on others</a:t>
            </a:r>
          </a:p>
          <a:p>
            <a:pPr lvl="0"/>
            <a:r>
              <a:rPr lang="en-CA" b="1" dirty="0" smtClean="0"/>
              <a:t>Accept people </a:t>
            </a:r>
            <a:r>
              <a:rPr lang="en-CA" dirty="0" smtClean="0"/>
              <a:t>without judgment</a:t>
            </a:r>
          </a:p>
          <a:p>
            <a:pPr lvl="0"/>
            <a:r>
              <a:rPr lang="en-CA" b="1" dirty="0" smtClean="0"/>
              <a:t>Treat guests’ </a:t>
            </a:r>
            <a:r>
              <a:rPr lang="en-CA" dirty="0" smtClean="0"/>
              <a:t>belongings respectfully</a:t>
            </a:r>
          </a:p>
          <a:p>
            <a:pPr lvl="0"/>
            <a:r>
              <a:rPr lang="en-CA" b="1" dirty="0" smtClean="0"/>
              <a:t>Encourage access </a:t>
            </a:r>
            <a:r>
              <a:rPr lang="en-CA" dirty="0" smtClean="0"/>
              <a:t>to basic needs like hygiene with dignity</a:t>
            </a:r>
          </a:p>
          <a:p>
            <a:pPr lvl="0"/>
            <a:r>
              <a:rPr lang="en-CA" b="1" dirty="0" smtClean="0"/>
              <a:t>Reinforce the strengths </a:t>
            </a:r>
            <a:r>
              <a:rPr lang="en-CA" dirty="0" smtClean="0"/>
              <a:t>of each person</a:t>
            </a:r>
          </a:p>
          <a:p>
            <a:pPr lvl="0"/>
            <a:r>
              <a:rPr lang="en-CA" b="1" dirty="0" smtClean="0"/>
              <a:t>Talk about housing </a:t>
            </a:r>
            <a:r>
              <a:rPr lang="en-CA" dirty="0" smtClean="0"/>
              <a:t>and community integration</a:t>
            </a:r>
          </a:p>
          <a:p>
            <a:pPr lvl="0"/>
            <a:r>
              <a:rPr lang="en-CA" b="1" dirty="0" smtClean="0"/>
              <a:t>Be transparent </a:t>
            </a:r>
            <a:r>
              <a:rPr lang="en-CA" dirty="0" smtClean="0"/>
              <a:t>in how decisions are made </a:t>
            </a:r>
            <a:r>
              <a:rPr lang="en-CA" i="1" dirty="0" smtClean="0"/>
              <a:t>with</a:t>
            </a:r>
            <a:r>
              <a:rPr lang="en-CA" dirty="0" smtClean="0"/>
              <a:t> guests, not about them</a:t>
            </a:r>
          </a:p>
          <a:p>
            <a:pPr lvl="0"/>
            <a:r>
              <a:rPr lang="en-CA" b="1" dirty="0" smtClean="0"/>
              <a:t>Circulate frequently throughout </a:t>
            </a:r>
            <a:r>
              <a:rPr lang="en-CA" dirty="0" smtClean="0"/>
              <a:t>the shelter and actively engage with guests to encourage housing and promote hope</a:t>
            </a:r>
          </a:p>
          <a:p>
            <a:pPr lvl="0"/>
            <a:r>
              <a:rPr lang="en-CA" b="1" dirty="0" smtClean="0"/>
              <a:t>Be sensitive </a:t>
            </a:r>
            <a:r>
              <a:rPr lang="en-CA" dirty="0" smtClean="0"/>
              <a:t>to the power of your position</a:t>
            </a:r>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22</a:t>
            </a:fld>
            <a:endParaRPr lang="en-US" dirty="0"/>
          </a:p>
        </p:txBody>
      </p:sp>
    </p:spTree>
    <p:extLst>
      <p:ext uri="{BB962C8B-B14F-4D97-AF65-F5344CB8AC3E}">
        <p14:creationId xmlns:p14="http://schemas.microsoft.com/office/powerpoint/2010/main" val="328503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your rules trying to change or control people’s behavior or truly promoting safety? Do you really need all these rules to maintain safety or do they just give you the feeling of being safe, rather than actually make anyone safer? Is it deterring people who really need your services from coming into your shelter? A</a:t>
            </a:r>
          </a:p>
          <a:p>
            <a:r>
              <a:rPr lang="en-US" baseline="0" dirty="0" smtClean="0"/>
              <a:t>You decide!</a:t>
            </a:r>
          </a:p>
          <a:p>
            <a:r>
              <a:rPr lang="en-US" baseline="0" dirty="0" smtClean="0"/>
              <a:t>Look at your rules pertaining to</a:t>
            </a:r>
          </a:p>
          <a:p>
            <a:r>
              <a:rPr lang="en-US" b="1" dirty="0">
                <a:solidFill>
                  <a:schemeClr val="accent1"/>
                </a:solidFill>
              </a:rPr>
              <a:t>Sobriety</a:t>
            </a:r>
          </a:p>
          <a:p>
            <a:r>
              <a:rPr lang="en-US" b="1" dirty="0">
                <a:solidFill>
                  <a:schemeClr val="accent1"/>
                </a:solidFill>
              </a:rPr>
              <a:t>Searching Belongings</a:t>
            </a:r>
          </a:p>
          <a:p>
            <a:r>
              <a:rPr lang="en-US" b="1" dirty="0">
                <a:solidFill>
                  <a:schemeClr val="accent1"/>
                </a:solidFill>
              </a:rPr>
              <a:t>Criminal History</a:t>
            </a:r>
          </a:p>
          <a:p>
            <a:r>
              <a:rPr lang="en-US" b="1" dirty="0">
                <a:solidFill>
                  <a:schemeClr val="accent1"/>
                </a:solidFill>
              </a:rPr>
              <a:t>Weapons</a:t>
            </a:r>
          </a:p>
          <a:p>
            <a:r>
              <a:rPr lang="en-US" b="1" dirty="0">
                <a:solidFill>
                  <a:schemeClr val="accent1"/>
                </a:solidFill>
              </a:rPr>
              <a:t>Curfews</a:t>
            </a:r>
          </a:p>
          <a:p>
            <a:r>
              <a:rPr lang="en-US" b="1" dirty="0">
                <a:solidFill>
                  <a:schemeClr val="accent1"/>
                </a:solidFill>
              </a:rPr>
              <a:t>Chores</a:t>
            </a:r>
          </a:p>
          <a:p>
            <a:r>
              <a:rPr lang="en-US" b="1" dirty="0">
                <a:solidFill>
                  <a:schemeClr val="accent1"/>
                </a:solidFill>
              </a:rPr>
              <a:t>Case Management</a:t>
            </a:r>
          </a:p>
          <a:p>
            <a:r>
              <a:rPr lang="en-US" b="1" dirty="0">
                <a:solidFill>
                  <a:schemeClr val="accent1"/>
                </a:solidFill>
              </a:rPr>
              <a:t>Permanent Barring</a:t>
            </a:r>
          </a:p>
          <a:p>
            <a:r>
              <a:rPr lang="en-US" b="1" dirty="0">
                <a:solidFill>
                  <a:schemeClr val="accent1"/>
                </a:solidFill>
              </a:rPr>
              <a:t> </a:t>
            </a:r>
          </a:p>
          <a:p>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14947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thing to think about.</a:t>
            </a:r>
          </a:p>
          <a:p>
            <a:r>
              <a:rPr lang="en-US" baseline="0" dirty="0" smtClean="0"/>
              <a:t>Do you sometimes look at your rules and wonder where some of them came from?</a:t>
            </a:r>
          </a:p>
          <a:p>
            <a:r>
              <a:rPr lang="en-US" baseline="0" dirty="0" smtClean="0"/>
              <a:t>Did you ever have an incident happen with a client that freaked you out so much that you made a specific rule to address the incident so that it would never happen again?</a:t>
            </a:r>
          </a:p>
          <a:p>
            <a:r>
              <a:rPr lang="en-US" baseline="0" dirty="0" smtClean="0"/>
              <a:t>Like, maybe a man named Marvin happened to have a lighter in the bathroom because he was trying to smoke a cigarette after curfew and accidentally set the toilet paper on fire?</a:t>
            </a:r>
          </a:p>
          <a:p>
            <a:r>
              <a:rPr lang="en-US" baseline="0" dirty="0" smtClean="0"/>
              <a:t>And instead of telling people not to smoke, or allowing people to go out to smoke at night, you banned all lighters and search people’s belongings for lighters?</a:t>
            </a:r>
          </a:p>
          <a:p>
            <a:r>
              <a:rPr lang="en-US" baseline="0" dirty="0" smtClean="0"/>
              <a:t>Well, we call those Marvin rules. Look at your rules and see how many Marvin rules you have that really don’t make sense outside of that one incident and get rid of them!</a:t>
            </a: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24</a:t>
            </a:fld>
            <a:endParaRPr lang="en-US" dirty="0"/>
          </a:p>
        </p:txBody>
      </p:sp>
    </p:spTree>
    <p:extLst>
      <p:ext uri="{BB962C8B-B14F-4D97-AF65-F5344CB8AC3E}">
        <p14:creationId xmlns:p14="http://schemas.microsoft.com/office/powerpoint/2010/main" val="1693884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So,</a:t>
            </a:r>
            <a:r>
              <a:rPr lang="en-US" baseline="0" dirty="0" smtClean="0"/>
              <a:t> take a look at all your rules, guidelines, client handbooks, written materials, and ALL signage in your shelter and ask yourself:</a:t>
            </a:r>
          </a:p>
          <a:p>
            <a:pPr marL="510544" indent="-510544">
              <a:buFont typeface="+mj-lt"/>
              <a:buAutoNum type="arabicPeriod"/>
            </a:pPr>
            <a:r>
              <a:rPr lang="en-US" b="1" dirty="0" smtClean="0"/>
              <a:t>Review</a:t>
            </a:r>
            <a:r>
              <a:rPr lang="en-US" dirty="0" smtClean="0"/>
              <a:t> incidents resulting in clients being barred </a:t>
            </a:r>
          </a:p>
          <a:p>
            <a:pPr marL="510544" indent="-510544">
              <a:buFont typeface="+mj-lt"/>
              <a:buAutoNum type="arabicPeriod"/>
            </a:pPr>
            <a:r>
              <a:rPr lang="en-US" b="1" dirty="0" smtClean="0"/>
              <a:t>Recognize</a:t>
            </a:r>
            <a:r>
              <a:rPr lang="en-US" dirty="0" smtClean="0"/>
              <a:t> similar issues that could be handled in other ways</a:t>
            </a:r>
          </a:p>
          <a:p>
            <a:pPr marL="510544" indent="-510544">
              <a:buFont typeface="+mj-lt"/>
              <a:buAutoNum type="arabicPeriod"/>
            </a:pPr>
            <a:r>
              <a:rPr lang="en-US" b="1" dirty="0" smtClean="0"/>
              <a:t>Meet</a:t>
            </a:r>
            <a:r>
              <a:rPr lang="en-US" dirty="0" smtClean="0"/>
              <a:t> with staff and clients to discuss changing the rules and gather input</a:t>
            </a:r>
          </a:p>
          <a:p>
            <a:pPr marL="510544" indent="-510544">
              <a:buFont typeface="+mj-lt"/>
              <a:buAutoNum type="arabicPeriod"/>
            </a:pPr>
            <a:r>
              <a:rPr lang="en-US" b="1" dirty="0" smtClean="0"/>
              <a:t>Review</a:t>
            </a:r>
            <a:r>
              <a:rPr lang="en-US" dirty="0" smtClean="0"/>
              <a:t> each rule for whether it helps people get out of shelter into housing - or whether it inhibits this from occurring quickly? </a:t>
            </a:r>
          </a:p>
          <a:p>
            <a:pPr marL="510544" indent="-510544">
              <a:buFont typeface="+mj-lt"/>
              <a:buAutoNum type="arabicPeriod"/>
            </a:pPr>
            <a:r>
              <a:rPr lang="en-US" dirty="0" smtClean="0"/>
              <a:t>Eliminate rules that make it more difficult</a:t>
            </a:r>
            <a:r>
              <a:rPr lang="en-US" baseline="0" dirty="0" smtClean="0"/>
              <a:t> for people to get into housing</a:t>
            </a:r>
          </a:p>
          <a:p>
            <a:pPr marL="510544" indent="-510544">
              <a:buFont typeface="+mj-lt"/>
              <a:buAutoNum type="arabicPeriod"/>
            </a:pPr>
            <a:r>
              <a:rPr lang="en-US" baseline="0" dirty="0" smtClean="0"/>
              <a:t>Drop rules that don’t make sense, especially those created in reaction to a one time incident that is unlikely to happen again</a:t>
            </a:r>
            <a:endParaRPr lang="en-US" dirty="0" smtClean="0"/>
          </a:p>
          <a:p>
            <a:pPr marL="510544" indent="-510544">
              <a:buFont typeface="+mj-lt"/>
              <a:buAutoNum type="arabicPeriod"/>
            </a:pPr>
            <a:r>
              <a:rPr lang="en-US" b="1" dirty="0" smtClean="0"/>
              <a:t>Rules </a:t>
            </a:r>
            <a:r>
              <a:rPr lang="en-US" dirty="0" smtClean="0"/>
              <a:t>that remained should be directly related to safety</a:t>
            </a:r>
          </a:p>
          <a:p>
            <a:pPr marL="510544" indent="-510544">
              <a:buFont typeface="+mj-lt"/>
              <a:buAutoNum type="arabicPeriod"/>
            </a:pPr>
            <a:r>
              <a:rPr lang="en-US" b="1" dirty="0" smtClean="0"/>
              <a:t>Post </a:t>
            </a:r>
            <a:r>
              <a:rPr lang="en-US" dirty="0" smtClean="0"/>
              <a:t>new rules and let them take effect in 30 days</a:t>
            </a:r>
          </a:p>
          <a:p>
            <a:pPr marL="510544" indent="-510544">
              <a:buFont typeface="+mj-lt"/>
              <a:buAutoNum type="arabicPeriod"/>
            </a:pPr>
            <a:r>
              <a:rPr lang="en-US" b="1" dirty="0" smtClean="0"/>
              <a:t>Hold </a:t>
            </a:r>
            <a:r>
              <a:rPr lang="en-US" dirty="0" smtClean="0"/>
              <a:t>frequent meetings with staff and clients to assess how the new rules are working and revise as needed</a:t>
            </a:r>
          </a:p>
          <a:p>
            <a:pPr marL="510544" indent="-510544">
              <a:buFont typeface="+mj-lt"/>
              <a:buAutoNum type="arabicPeriod"/>
            </a:pPr>
            <a:r>
              <a:rPr lang="en-US" b="1" dirty="0" smtClean="0"/>
              <a:t>Track</a:t>
            </a:r>
            <a:r>
              <a:rPr lang="en-US" dirty="0" smtClean="0"/>
              <a:t> if the number of people barred decreases</a:t>
            </a:r>
          </a:p>
          <a:p>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114947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from a shelter we have visited. They threw</a:t>
            </a:r>
            <a:r>
              <a:rPr lang="en-US" baseline="0" dirty="0" smtClean="0"/>
              <a:t> out their pages of rules and put this up instead.</a:t>
            </a:r>
            <a:endParaRPr lang="en-US" dirty="0" smtClean="0"/>
          </a:p>
          <a:p>
            <a:r>
              <a:rPr lang="en-US" dirty="0" smtClean="0"/>
              <a:t>The</a:t>
            </a:r>
            <a:r>
              <a:rPr lang="en-US" baseline="0" dirty="0" smtClean="0"/>
              <a:t> new expectations can be very minimal and still convey that the community expects people to be respectful, responsible, and safe.</a:t>
            </a:r>
            <a:endParaRPr lang="en-US" dirty="0"/>
          </a:p>
        </p:txBody>
      </p:sp>
      <p:sp>
        <p:nvSpPr>
          <p:cNvPr id="4" name="Slide Number Placeholder 3"/>
          <p:cNvSpPr>
            <a:spLocks noGrp="1"/>
          </p:cNvSpPr>
          <p:nvPr>
            <p:ph type="sldNum" sz="quarter" idx="10"/>
          </p:nvPr>
        </p:nvSpPr>
        <p:spPr/>
        <p:txBody>
          <a:bodyPr/>
          <a:lstStyle/>
          <a:p>
            <a:fld id="{896FFAEE-DEC7-4CF5-BF59-C994BD193560}"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742657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needed: Post it notes</a:t>
            </a:r>
          </a:p>
          <a:p>
            <a:endParaRPr lang="en-US" dirty="0" smtClean="0"/>
          </a:p>
          <a:p>
            <a:pPr marL="231219" indent="-231219">
              <a:buAutoNum type="arabicPeriod"/>
            </a:pPr>
            <a:r>
              <a:rPr lang="en-US" dirty="0" smtClean="0"/>
              <a:t>Each person is asked to identify one thing they will do </a:t>
            </a:r>
            <a:r>
              <a:rPr lang="en-US" baseline="0" dirty="0" smtClean="0"/>
              <a:t>to implement learnings into their shelter, community/program within the next week.  </a:t>
            </a:r>
          </a:p>
          <a:p>
            <a:pPr marL="231219" indent="-231219">
              <a:buAutoNum type="arabicPeriod"/>
            </a:pPr>
            <a:r>
              <a:rPr lang="en-US" baseline="0" dirty="0" smtClean="0"/>
              <a:t>Ask for volunteers to share.</a:t>
            </a:r>
          </a:p>
          <a:p>
            <a:pPr marL="231219" indent="-231219">
              <a:buAutoNum type="arabicPeriod"/>
            </a:pPr>
            <a:r>
              <a:rPr lang="en-US" baseline="0" dirty="0" smtClean="0"/>
              <a:t>Assignment – put post it note on your computer or somewhere where you can see it and mark it on your calendar for one week from today to see if you have completed it.  Then assign your self one more thing to do in the next week – keep doing every week until your community has implemented best practice  crisis response emergency shelter/crisis housing.  </a:t>
            </a:r>
            <a:endParaRPr lang="en-US" dirty="0"/>
          </a:p>
        </p:txBody>
      </p:sp>
      <p:sp>
        <p:nvSpPr>
          <p:cNvPr id="4" name="Slide Number Placeholder 3"/>
          <p:cNvSpPr>
            <a:spLocks noGrp="1"/>
          </p:cNvSpPr>
          <p:nvPr>
            <p:ph type="sldNum" sz="quarter" idx="10"/>
          </p:nvPr>
        </p:nvSpPr>
        <p:spPr/>
        <p:txBody>
          <a:bodyPr/>
          <a:lstStyle/>
          <a:p>
            <a:fld id="{2F3531B1-0B16-43C3-B8E4-7298F9F5FE5F}"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31654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r>
              <a:rPr lang="en-US" dirty="0" smtClean="0"/>
              <a:t>Have you been </a:t>
            </a:r>
            <a:r>
              <a:rPr lang="en-US" baseline="0" dirty="0" smtClean="0"/>
              <a:t>changing the rules since listening to this webinar series?</a:t>
            </a:r>
          </a:p>
          <a:p>
            <a:endParaRPr lang="en-US" baseline="0" dirty="0" smtClean="0"/>
          </a:p>
          <a:p>
            <a:r>
              <a:rPr lang="en-US" baseline="0" dirty="0" smtClean="0"/>
              <a:t>1)Yes, we have re-written all of our rules and lowered barriers to shelter</a:t>
            </a:r>
          </a:p>
          <a:p>
            <a:r>
              <a:rPr lang="en-US" baseline="0" dirty="0" smtClean="0"/>
              <a:t>2)Yes, we have re-written some of our rules</a:t>
            </a:r>
          </a:p>
          <a:p>
            <a:r>
              <a:rPr lang="en-US" baseline="0" dirty="0" smtClean="0"/>
              <a:t>2)No, we have not re-written any of our rules but we are thinking about doing it and need help</a:t>
            </a:r>
          </a:p>
          <a:p>
            <a:r>
              <a:rPr lang="en-US" baseline="0" dirty="0" smtClean="0"/>
              <a:t>3)No, we have not re-written any of our rules because we don’t need to</a:t>
            </a:r>
          </a:p>
          <a:p>
            <a:r>
              <a:rPr lang="en-US" baseline="0" dirty="0" smtClean="0"/>
              <a:t>4)No, we have not re-written any of our rules because our Board/Staff/Community won’t let us</a:t>
            </a:r>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28</a:t>
            </a:fld>
            <a:endParaRPr lang="en-US" dirty="0"/>
          </a:p>
        </p:txBody>
      </p:sp>
    </p:spTree>
    <p:extLst>
      <p:ext uri="{BB962C8B-B14F-4D97-AF65-F5344CB8AC3E}">
        <p14:creationId xmlns:p14="http://schemas.microsoft.com/office/powerpoint/2010/main" val="593483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29</a:t>
            </a:fld>
            <a:endParaRPr lang="en-US" dirty="0"/>
          </a:p>
        </p:txBody>
      </p:sp>
    </p:spTree>
    <p:extLst>
      <p:ext uri="{BB962C8B-B14F-4D97-AF65-F5344CB8AC3E}">
        <p14:creationId xmlns:p14="http://schemas.microsoft.com/office/powerpoint/2010/main" val="60085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r>
              <a:rPr lang="en-US" dirty="0" smtClean="0"/>
              <a:t>I’m Ben </a:t>
            </a:r>
            <a:r>
              <a:rPr lang="en-US" dirty="0" err="1" smtClean="0"/>
              <a:t>Catell</a:t>
            </a:r>
            <a:r>
              <a:rPr lang="en-US" dirty="0" smtClean="0"/>
              <a:t> </a:t>
            </a:r>
            <a:r>
              <a:rPr lang="en-US" dirty="0" err="1" smtClean="0"/>
              <a:t>Nolll</a:t>
            </a:r>
            <a:r>
              <a:rPr lang="en-US" dirty="0" smtClean="0"/>
              <a:t>, </a:t>
            </a:r>
            <a:r>
              <a:rPr lang="en-US" baseline="0" dirty="0" smtClean="0"/>
              <a:t>TA specialist at the Alliance’s Center for Capacity Building.</a:t>
            </a:r>
            <a:endParaRPr lang="en-US" dirty="0" smtClean="0"/>
          </a:p>
          <a:p>
            <a:r>
              <a:rPr lang="en-US" baseline="0" dirty="0" smtClean="0"/>
              <a:t>I am joined today by the Director for the Center, Cynthia Nagendra, and we are very fortunate to have two fantastic panelists from the field, Katherine Hammer from the Lewis Center in Palm Beach County and Liz Duffie, Project Manager at the Downtown Emergency Services Center in Seattle to share their experience and guidance from operating and working with emergency shelters. They will tell you more about themselves shortly. </a:t>
            </a:r>
          </a:p>
          <a:p>
            <a:r>
              <a:rPr lang="en-US" baseline="0" dirty="0" smtClean="0"/>
              <a:t>We are really excited to continue the emergency shelter learning series with today’s webinar.</a:t>
            </a:r>
          </a:p>
          <a:p>
            <a:endParaRPr lang="en-US" baseline="0" dirty="0" smtClean="0"/>
          </a:p>
          <a:p>
            <a:r>
              <a:rPr lang="en-US" baseline="0" dirty="0" smtClean="0"/>
              <a:t>With that, I will hand it over to Cynthia to tell you more about today’s webinar and the shelter Learning Series.</a:t>
            </a:r>
          </a:p>
          <a:p>
            <a:endParaRPr lang="en-US" baseline="0" dirty="0" smtClean="0"/>
          </a:p>
        </p:txBody>
      </p:sp>
      <p:sp>
        <p:nvSpPr>
          <p:cNvPr id="4" name="Slide Number Placeholder 3"/>
          <p:cNvSpPr>
            <a:spLocks noGrp="1"/>
          </p:cNvSpPr>
          <p:nvPr>
            <p:ph type="sldNum" sz="quarter" idx="10"/>
          </p:nvPr>
        </p:nvSpPr>
        <p:spPr/>
        <p:txBody>
          <a:bodyPr/>
          <a:lstStyle/>
          <a:p>
            <a:fld id="{791519AC-AB1F-4BDD-897F-F2AFC11D57E2}" type="slidenum">
              <a:rPr lang="en-US" smtClean="0"/>
              <a:t>3</a:t>
            </a:fld>
            <a:endParaRPr lang="en-US" dirty="0"/>
          </a:p>
        </p:txBody>
      </p:sp>
    </p:spTree>
    <p:extLst>
      <p:ext uri="{BB962C8B-B14F-4D97-AF65-F5344CB8AC3E}">
        <p14:creationId xmlns:p14="http://schemas.microsoft.com/office/powerpoint/2010/main" val="2637336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30</a:t>
            </a:fld>
            <a:endParaRPr lang="en-US" dirty="0"/>
          </a:p>
        </p:txBody>
      </p:sp>
    </p:spTree>
    <p:extLst>
      <p:ext uri="{BB962C8B-B14F-4D97-AF65-F5344CB8AC3E}">
        <p14:creationId xmlns:p14="http://schemas.microsoft.com/office/powerpoint/2010/main" val="3717046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31</a:t>
            </a:fld>
            <a:endParaRPr lang="en-US" dirty="0"/>
          </a:p>
        </p:txBody>
      </p:sp>
    </p:spTree>
    <p:extLst>
      <p:ext uri="{BB962C8B-B14F-4D97-AF65-F5344CB8AC3E}">
        <p14:creationId xmlns:p14="http://schemas.microsoft.com/office/powerpoint/2010/main" val="1065636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32</a:t>
            </a:fld>
            <a:endParaRPr lang="en-US" dirty="0"/>
          </a:p>
        </p:txBody>
      </p:sp>
    </p:spTree>
    <p:extLst>
      <p:ext uri="{BB962C8B-B14F-4D97-AF65-F5344CB8AC3E}">
        <p14:creationId xmlns:p14="http://schemas.microsoft.com/office/powerpoint/2010/main" val="3532163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33</a:t>
            </a:fld>
            <a:endParaRPr lang="en-US" dirty="0"/>
          </a:p>
        </p:txBody>
      </p:sp>
    </p:spTree>
    <p:extLst>
      <p:ext uri="{BB962C8B-B14F-4D97-AF65-F5344CB8AC3E}">
        <p14:creationId xmlns:p14="http://schemas.microsoft.com/office/powerpoint/2010/main" val="1000124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34</a:t>
            </a:fld>
            <a:endParaRPr lang="en-US" dirty="0"/>
          </a:p>
        </p:txBody>
      </p:sp>
    </p:spTree>
    <p:extLst>
      <p:ext uri="{BB962C8B-B14F-4D97-AF65-F5344CB8AC3E}">
        <p14:creationId xmlns:p14="http://schemas.microsoft.com/office/powerpoint/2010/main" val="2715743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35</a:t>
            </a:fld>
            <a:endParaRPr lang="en-US" dirty="0"/>
          </a:p>
        </p:txBody>
      </p:sp>
    </p:spTree>
    <p:extLst>
      <p:ext uri="{BB962C8B-B14F-4D97-AF65-F5344CB8AC3E}">
        <p14:creationId xmlns:p14="http://schemas.microsoft.com/office/powerpoint/2010/main" val="829182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36</a:t>
            </a:fld>
            <a:endParaRPr lang="en-US" dirty="0"/>
          </a:p>
        </p:txBody>
      </p:sp>
    </p:spTree>
    <p:extLst>
      <p:ext uri="{BB962C8B-B14F-4D97-AF65-F5344CB8AC3E}">
        <p14:creationId xmlns:p14="http://schemas.microsoft.com/office/powerpoint/2010/main" val="3113066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37</a:t>
            </a:fld>
            <a:endParaRPr lang="en-US" dirty="0"/>
          </a:p>
        </p:txBody>
      </p:sp>
    </p:spTree>
    <p:extLst>
      <p:ext uri="{BB962C8B-B14F-4D97-AF65-F5344CB8AC3E}">
        <p14:creationId xmlns:p14="http://schemas.microsoft.com/office/powerpoint/2010/main" val="4283685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38</a:t>
            </a:fld>
            <a:endParaRPr lang="en-US" dirty="0"/>
          </a:p>
        </p:txBody>
      </p:sp>
    </p:spTree>
    <p:extLst>
      <p:ext uri="{BB962C8B-B14F-4D97-AF65-F5344CB8AC3E}">
        <p14:creationId xmlns:p14="http://schemas.microsoft.com/office/powerpoint/2010/main" val="2628818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39</a:t>
            </a:fld>
            <a:endParaRPr lang="en-US" dirty="0"/>
          </a:p>
        </p:txBody>
      </p:sp>
    </p:spTree>
    <p:extLst>
      <p:ext uri="{BB962C8B-B14F-4D97-AF65-F5344CB8AC3E}">
        <p14:creationId xmlns:p14="http://schemas.microsoft.com/office/powerpoint/2010/main" val="42940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7090" lvl="2" indent="-340363">
              <a:buFont typeface="Wingdings" panose="05000000000000000000" pitchFamily="2" charset="2"/>
              <a:buChar char="q"/>
            </a:pPr>
            <a:r>
              <a:rPr lang="en-US" sz="2000" dirty="0">
                <a:latin typeface="Calibri" panose="020F0502020204030204" pitchFamily="34" charset="0"/>
              </a:rPr>
              <a:t>Amazing! We’re the best at what we do!</a:t>
            </a:r>
          </a:p>
          <a:p>
            <a:pPr marL="397090" lvl="2" indent="-340363">
              <a:buFont typeface="Wingdings" panose="05000000000000000000" pitchFamily="2" charset="2"/>
              <a:buChar char="q"/>
            </a:pPr>
            <a:endParaRPr lang="en-US" sz="2000" dirty="0">
              <a:latin typeface="Calibri" panose="020F0502020204030204" pitchFamily="34" charset="0"/>
            </a:endParaRPr>
          </a:p>
          <a:p>
            <a:pPr marL="397090" lvl="2" indent="-340363">
              <a:buFont typeface="Wingdings" panose="05000000000000000000" pitchFamily="2" charset="2"/>
              <a:buChar char="q"/>
            </a:pPr>
            <a:r>
              <a:rPr lang="en-US" sz="2000" dirty="0">
                <a:latin typeface="Calibri" panose="020F0502020204030204" pitchFamily="34" charset="0"/>
              </a:rPr>
              <a:t>We are on a path towards improvement and transitioning our current model.</a:t>
            </a:r>
          </a:p>
          <a:p>
            <a:pPr marL="397090" lvl="2" indent="-340363">
              <a:buFont typeface="Wingdings" panose="05000000000000000000" pitchFamily="2" charset="2"/>
              <a:buChar char="q"/>
            </a:pPr>
            <a:endParaRPr lang="en-US" sz="2000" dirty="0">
              <a:latin typeface="Calibri" panose="020F0502020204030204" pitchFamily="34" charset="0"/>
            </a:endParaRPr>
          </a:p>
          <a:p>
            <a:pPr marL="397090" lvl="2" indent="-340363">
              <a:buFont typeface="Wingdings" panose="05000000000000000000" pitchFamily="2" charset="2"/>
              <a:buChar char="q"/>
            </a:pPr>
            <a:r>
              <a:rPr lang="en-US" sz="2000" dirty="0">
                <a:latin typeface="Calibri" panose="020F0502020204030204" pitchFamily="34" charset="0"/>
              </a:rPr>
              <a:t>We are doing ok, could use some guidance on how to improve.</a:t>
            </a:r>
          </a:p>
          <a:p>
            <a:pPr marL="397090" lvl="2" indent="-340363">
              <a:buFont typeface="Wingdings" panose="05000000000000000000" pitchFamily="2" charset="2"/>
              <a:buChar char="q"/>
            </a:pPr>
            <a:endParaRPr lang="en-US" sz="2000" dirty="0">
              <a:latin typeface="Calibri" panose="020F0502020204030204" pitchFamily="34" charset="0"/>
            </a:endParaRPr>
          </a:p>
          <a:p>
            <a:pPr marL="397090" lvl="2" indent="-340363">
              <a:buFont typeface="Wingdings" panose="05000000000000000000" pitchFamily="2" charset="2"/>
              <a:buChar char="q"/>
            </a:pPr>
            <a:r>
              <a:rPr lang="en-US" sz="2000" dirty="0">
                <a:latin typeface="Calibri" panose="020F0502020204030204" pitchFamily="34" charset="0"/>
              </a:rPr>
              <a:t>We are struggling to operate an effective shelter that ends homelessness for most people.</a:t>
            </a:r>
          </a:p>
          <a:p>
            <a:pPr marL="56727" lvl="2"/>
            <a:endParaRPr lang="en-US" sz="2000" dirty="0">
              <a:latin typeface="Calibri" panose="020F0502020204030204" pitchFamily="34" charset="0"/>
            </a:endParaRPr>
          </a:p>
          <a:p>
            <a:pPr marL="397090" lvl="2" indent="-340363">
              <a:buFont typeface="Wingdings" panose="05000000000000000000" pitchFamily="2" charset="2"/>
              <a:buChar char="q"/>
            </a:pPr>
            <a:r>
              <a:rPr lang="en-US" sz="2000" dirty="0">
                <a:latin typeface="Calibri" panose="020F0502020204030204" pitchFamily="34" charset="0"/>
              </a:rPr>
              <a:t>We feel totally lost. Help!</a:t>
            </a:r>
            <a:endParaRPr lang="en-US" sz="20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791519AC-AB1F-4BDD-897F-F2AFC11D57E2}" type="slidenum">
              <a:rPr lang="en-US" smtClean="0"/>
              <a:t>4</a:t>
            </a:fld>
            <a:endParaRPr lang="en-US" dirty="0"/>
          </a:p>
        </p:txBody>
      </p:sp>
    </p:spTree>
    <p:extLst>
      <p:ext uri="{BB962C8B-B14F-4D97-AF65-F5344CB8AC3E}">
        <p14:creationId xmlns:p14="http://schemas.microsoft.com/office/powerpoint/2010/main" val="2087121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40</a:t>
            </a:fld>
            <a:endParaRPr lang="en-US" dirty="0"/>
          </a:p>
        </p:txBody>
      </p:sp>
    </p:spTree>
    <p:extLst>
      <p:ext uri="{BB962C8B-B14F-4D97-AF65-F5344CB8AC3E}">
        <p14:creationId xmlns:p14="http://schemas.microsoft.com/office/powerpoint/2010/main" val="2852117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41</a:t>
            </a:fld>
            <a:endParaRPr lang="en-US" dirty="0"/>
          </a:p>
        </p:txBody>
      </p:sp>
    </p:spTree>
    <p:extLst>
      <p:ext uri="{BB962C8B-B14F-4D97-AF65-F5344CB8AC3E}">
        <p14:creationId xmlns:p14="http://schemas.microsoft.com/office/powerpoint/2010/main" val="2519129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42</a:t>
            </a:fld>
            <a:endParaRPr lang="en-US" dirty="0"/>
          </a:p>
        </p:txBody>
      </p:sp>
    </p:spTree>
    <p:extLst>
      <p:ext uri="{BB962C8B-B14F-4D97-AF65-F5344CB8AC3E}">
        <p14:creationId xmlns:p14="http://schemas.microsoft.com/office/powerpoint/2010/main" val="3190741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43</a:t>
            </a:fld>
            <a:endParaRPr lang="en-US" dirty="0"/>
          </a:p>
        </p:txBody>
      </p:sp>
    </p:spTree>
    <p:extLst>
      <p:ext uri="{BB962C8B-B14F-4D97-AF65-F5344CB8AC3E}">
        <p14:creationId xmlns:p14="http://schemas.microsoft.com/office/powerpoint/2010/main" val="4097783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44</a:t>
            </a:fld>
            <a:endParaRPr lang="en-US" dirty="0"/>
          </a:p>
        </p:txBody>
      </p:sp>
    </p:spTree>
    <p:extLst>
      <p:ext uri="{BB962C8B-B14F-4D97-AF65-F5344CB8AC3E}">
        <p14:creationId xmlns:p14="http://schemas.microsoft.com/office/powerpoint/2010/main" val="1154190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45</a:t>
            </a:fld>
            <a:endParaRPr lang="en-US" dirty="0"/>
          </a:p>
        </p:txBody>
      </p:sp>
    </p:spTree>
    <p:extLst>
      <p:ext uri="{BB962C8B-B14F-4D97-AF65-F5344CB8AC3E}">
        <p14:creationId xmlns:p14="http://schemas.microsoft.com/office/powerpoint/2010/main" val="3196017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1519AC-AB1F-4BDD-897F-F2AFC11D57E2}" type="slidenum">
              <a:rPr lang="en-US" smtClean="0"/>
              <a:t>46</a:t>
            </a:fld>
            <a:endParaRPr lang="en-US" dirty="0"/>
          </a:p>
        </p:txBody>
      </p:sp>
    </p:spTree>
    <p:extLst>
      <p:ext uri="{BB962C8B-B14F-4D97-AF65-F5344CB8AC3E}">
        <p14:creationId xmlns:p14="http://schemas.microsoft.com/office/powerpoint/2010/main" val="3061786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47</a:t>
            </a:fld>
            <a:endParaRPr lang="en-US"/>
          </a:p>
        </p:txBody>
      </p:sp>
    </p:spTree>
    <p:extLst>
      <p:ext uri="{BB962C8B-B14F-4D97-AF65-F5344CB8AC3E}">
        <p14:creationId xmlns:p14="http://schemas.microsoft.com/office/powerpoint/2010/main" val="3899349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48</a:t>
            </a:fld>
            <a:endParaRPr lang="en-US"/>
          </a:p>
        </p:txBody>
      </p:sp>
    </p:spTree>
    <p:extLst>
      <p:ext uri="{BB962C8B-B14F-4D97-AF65-F5344CB8AC3E}">
        <p14:creationId xmlns:p14="http://schemas.microsoft.com/office/powerpoint/2010/main" val="21513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49</a:t>
            </a:fld>
            <a:endParaRPr lang="en-US"/>
          </a:p>
        </p:txBody>
      </p:sp>
    </p:spTree>
    <p:extLst>
      <p:ext uri="{BB962C8B-B14F-4D97-AF65-F5344CB8AC3E}">
        <p14:creationId xmlns:p14="http://schemas.microsoft.com/office/powerpoint/2010/main" val="273806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79">
              <a:defRPr/>
            </a:pPr>
            <a:r>
              <a:rPr lang="en-US" dirty="0" smtClean="0"/>
              <a:t>Cynthia</a:t>
            </a:r>
          </a:p>
          <a:p>
            <a:pPr defTabSz="924879">
              <a:defRPr/>
            </a:pPr>
            <a:r>
              <a:rPr lang="en-US" dirty="0" smtClean="0"/>
              <a:t>Thanks for attending</a:t>
            </a:r>
            <a:r>
              <a:rPr lang="en-US" baseline="0" dirty="0" smtClean="0"/>
              <a:t> today’s webinar.</a:t>
            </a:r>
            <a:endParaRPr lang="en-US" dirty="0" smtClean="0"/>
          </a:p>
          <a:p>
            <a:pPr defTabSz="924879">
              <a:defRPr/>
            </a:pPr>
            <a:r>
              <a:rPr lang="en-US" dirty="0" smtClean="0"/>
              <a:t>Why are we talking about shelters so much lately? – because shelters are extremely</a:t>
            </a:r>
            <a:r>
              <a:rPr lang="en-US" baseline="0" dirty="0" smtClean="0"/>
              <a:t> important and almost every community has one as a response to homelessness. Sometimes it is a community’s only or primary response to homelessness.</a:t>
            </a:r>
            <a:endParaRPr lang="en-US" dirty="0" smtClean="0"/>
          </a:p>
          <a:p>
            <a:pPr defTabSz="924879">
              <a:defRPr/>
            </a:pPr>
            <a:r>
              <a:rPr lang="en-US" dirty="0" smtClean="0"/>
              <a:t>So Shelters</a:t>
            </a:r>
            <a:r>
              <a:rPr lang="en-US" baseline="0" dirty="0" smtClean="0"/>
              <a:t>  and other types of crisis beds  are critical to the functioning of an effective crisis response system because </a:t>
            </a:r>
            <a:r>
              <a:rPr lang="en-US" dirty="0" smtClean="0"/>
              <a:t>People who have housing crises</a:t>
            </a:r>
            <a:r>
              <a:rPr lang="en-US" baseline="0" dirty="0" smtClean="0"/>
              <a:t> </a:t>
            </a:r>
            <a:r>
              <a:rPr lang="en-US" dirty="0" smtClean="0"/>
              <a:t>need a safe and DECENT  place to go.</a:t>
            </a:r>
            <a:r>
              <a:rPr lang="en-US" baseline="0" dirty="0" smtClean="0"/>
              <a:t> Without this, </a:t>
            </a:r>
            <a:r>
              <a:rPr lang="en-US" dirty="0" smtClean="0"/>
              <a:t>a community will not be able to </a:t>
            </a:r>
            <a:r>
              <a:rPr lang="en-US" baseline="0" dirty="0" smtClean="0"/>
              <a:t> make homelessness rare, brief, and non-recurring. All shelters in a community do not need to be low-barrier, BUT every community needs some low-barrier shelters so that everyone has a place to go that needs a bed, especially if there are people who are living on the street or other places not meant for human habitation.</a:t>
            </a:r>
          </a:p>
        </p:txBody>
      </p:sp>
      <p:sp>
        <p:nvSpPr>
          <p:cNvPr id="4" name="Slide Number Placeholder 3"/>
          <p:cNvSpPr>
            <a:spLocks noGrp="1"/>
          </p:cNvSpPr>
          <p:nvPr>
            <p:ph type="sldNum" sz="quarter" idx="10"/>
          </p:nvPr>
        </p:nvSpPr>
        <p:spPr/>
        <p:txBody>
          <a:bodyPr/>
          <a:lstStyle/>
          <a:p>
            <a:fld id="{202F12F6-0C16-45D7-BE88-454F0FB6823D}" type="slidenum">
              <a:rPr lang="en-US" smtClean="0"/>
              <a:t>5</a:t>
            </a:fld>
            <a:endParaRPr lang="en-US" dirty="0"/>
          </a:p>
        </p:txBody>
      </p:sp>
    </p:spTree>
    <p:extLst>
      <p:ext uri="{BB962C8B-B14F-4D97-AF65-F5344CB8AC3E}">
        <p14:creationId xmlns:p14="http://schemas.microsoft.com/office/powerpoint/2010/main" val="759975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50</a:t>
            </a:fld>
            <a:endParaRPr lang="en-US"/>
          </a:p>
        </p:txBody>
      </p:sp>
    </p:spTree>
    <p:extLst>
      <p:ext uri="{BB962C8B-B14F-4D97-AF65-F5344CB8AC3E}">
        <p14:creationId xmlns:p14="http://schemas.microsoft.com/office/powerpoint/2010/main" val="4286802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51</a:t>
            </a:fld>
            <a:endParaRPr lang="en-US"/>
          </a:p>
        </p:txBody>
      </p:sp>
    </p:spTree>
    <p:extLst>
      <p:ext uri="{BB962C8B-B14F-4D97-AF65-F5344CB8AC3E}">
        <p14:creationId xmlns:p14="http://schemas.microsoft.com/office/powerpoint/2010/main" val="42868021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037CE-FFB7-45C9-9F3D-474926D3F08C}" type="slidenum">
              <a:rPr lang="en-US" smtClean="0"/>
              <a:t>52</a:t>
            </a:fld>
            <a:endParaRPr lang="en-US"/>
          </a:p>
        </p:txBody>
      </p:sp>
    </p:spTree>
    <p:extLst>
      <p:ext uri="{BB962C8B-B14F-4D97-AF65-F5344CB8AC3E}">
        <p14:creationId xmlns:p14="http://schemas.microsoft.com/office/powerpoint/2010/main" val="1329715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a:t>
            </a:r>
            <a:r>
              <a:rPr lang="en-US" baseline="0" dirty="0" smtClean="0"/>
              <a:t> for the next webinar!</a:t>
            </a:r>
          </a:p>
          <a:p>
            <a:r>
              <a:rPr lang="en-US" b="1" dirty="0" smtClean="0">
                <a:solidFill>
                  <a:schemeClr val="accent5"/>
                </a:solidFill>
              </a:rPr>
              <a:t>The Keys to Effective </a:t>
            </a:r>
          </a:p>
          <a:p>
            <a:r>
              <a:rPr lang="en-US" b="1" dirty="0" smtClean="0">
                <a:solidFill>
                  <a:schemeClr val="accent5"/>
                </a:solidFill>
              </a:rPr>
              <a:t>Low-Barrier </a:t>
            </a:r>
          </a:p>
          <a:p>
            <a:r>
              <a:rPr lang="en-US" b="1" dirty="0" smtClean="0">
                <a:solidFill>
                  <a:schemeClr val="accent5"/>
                </a:solidFill>
              </a:rPr>
              <a:t>Emergency</a:t>
            </a:r>
            <a:r>
              <a:rPr lang="en-US" b="1" baseline="0" dirty="0" smtClean="0">
                <a:solidFill>
                  <a:schemeClr val="accent5"/>
                </a:solidFill>
              </a:rPr>
              <a:t> Shelters</a:t>
            </a:r>
          </a:p>
          <a:p>
            <a:r>
              <a:rPr lang="en-US" b="1" dirty="0" smtClean="0"/>
              <a:t>May 17, 2017</a:t>
            </a:r>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53</a:t>
            </a:fld>
            <a:endParaRPr lang="en-US" dirty="0"/>
          </a:p>
        </p:txBody>
      </p:sp>
    </p:spTree>
    <p:extLst>
      <p:ext uri="{BB962C8B-B14F-4D97-AF65-F5344CB8AC3E}">
        <p14:creationId xmlns:p14="http://schemas.microsoft.com/office/powerpoint/2010/main" val="615471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531B1-0B16-43C3-B8E4-7298F9F5FE5F}" type="slidenum">
              <a:rPr lang="en-US" smtClean="0">
                <a:solidFill>
                  <a:prstClr val="black"/>
                </a:solidFill>
                <a:latin typeface="Calibri"/>
              </a:rPr>
              <a:pPr/>
              <a:t>54</a:t>
            </a:fld>
            <a:endParaRPr lang="en-US" dirty="0">
              <a:solidFill>
                <a:prstClr val="black"/>
              </a:solidFill>
              <a:latin typeface="Calibri"/>
            </a:endParaRPr>
          </a:p>
        </p:txBody>
      </p:sp>
    </p:spTree>
    <p:extLst>
      <p:ext uri="{BB962C8B-B14F-4D97-AF65-F5344CB8AC3E}">
        <p14:creationId xmlns:p14="http://schemas.microsoft.com/office/powerpoint/2010/main" val="3165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pPr defTabSz="907633">
              <a:defRPr/>
            </a:pPr>
            <a:r>
              <a:rPr lang="en-US" baseline="0" dirty="0" smtClean="0"/>
              <a:t>We want to acknowledge that operating an emergency shelter is very important, difficult and often life-saving work. This series is meant to help communities and shelters build on the very important work that shelters already do to respond to homelessness and shift practice in ways that will benefit people experiencing homelessness as well as help communities to take a systems and housing-focused approach to providing emergency shelter services. We also want to acknowledge that change is really hard and doing things differently can be very anxiety-provoking. However, we hope you will hear about strategies and experiences from other shelters to make your work easier, more rewarding, and ultimately improve outcomes for people experiencing homelessness in your community. We have already heard from many of you that you are already seeing positive outcomes from the changes you are making and welcome you to share any feedback as you make these transitions to your programs. Through this series and associated tools and guidance, we hope to get you started and feel supported in making the changes you want to make to improve the outcomes for the people that you serve.</a:t>
            </a:r>
          </a:p>
          <a:p>
            <a:pPr defTabSz="907633">
              <a:defRPr/>
            </a:pPr>
            <a:endParaRPr lang="en-US" baseline="0" dirty="0" smtClean="0"/>
          </a:p>
          <a:p>
            <a:endParaRPr lang="en-US" dirty="0" smtClean="0"/>
          </a:p>
          <a:p>
            <a:endParaRPr lang="en-US" dirty="0" smtClean="0"/>
          </a:p>
          <a:p>
            <a:r>
              <a:rPr lang="en-US" b="1" dirty="0">
                <a:solidFill>
                  <a:srgbClr val="4BACC6"/>
                </a:solidFill>
              </a:rPr>
              <a:t>Series</a:t>
            </a:r>
            <a:r>
              <a:rPr lang="en-US" dirty="0">
                <a:solidFill>
                  <a:srgbClr val="4BACC6"/>
                </a:solidFill>
              </a:rPr>
              <a:t> </a:t>
            </a:r>
            <a:r>
              <a:rPr lang="en-US" dirty="0"/>
              <a:t>of webinars</a:t>
            </a:r>
          </a:p>
          <a:p>
            <a:r>
              <a:rPr lang="en-US" b="1" dirty="0">
                <a:solidFill>
                  <a:schemeClr val="accent5"/>
                </a:solidFill>
              </a:rPr>
              <a:t>5 Key elements </a:t>
            </a:r>
            <a:r>
              <a:rPr lang="en-US" dirty="0"/>
              <a:t>to operating an effective shelter</a:t>
            </a:r>
          </a:p>
          <a:p>
            <a:r>
              <a:rPr lang="en-US" b="1" dirty="0">
                <a:solidFill>
                  <a:srgbClr val="4BACC6"/>
                </a:solidFill>
              </a:rPr>
              <a:t>Self-assessments</a:t>
            </a:r>
            <a:r>
              <a:rPr lang="en-US" b="1" dirty="0">
                <a:solidFill>
                  <a:srgbClr val="000000"/>
                </a:solidFill>
              </a:rPr>
              <a:t> and action planning templates </a:t>
            </a:r>
            <a:r>
              <a:rPr lang="en-US" dirty="0">
                <a:solidFill>
                  <a:srgbClr val="000000"/>
                </a:solidFill>
              </a:rPr>
              <a:t>to assess your shelter chart out the steps you need to implement the 5 keys</a:t>
            </a:r>
            <a:endParaRPr lang="en-US" dirty="0">
              <a:solidFill>
                <a:srgbClr val="4BACC6"/>
              </a:solidFill>
            </a:endParaRPr>
          </a:p>
          <a:p>
            <a:r>
              <a:rPr lang="en-US" b="1" dirty="0">
                <a:solidFill>
                  <a:srgbClr val="4BACC6"/>
                </a:solidFill>
              </a:rPr>
              <a:t>Tools</a:t>
            </a:r>
            <a:r>
              <a:rPr lang="en-US" dirty="0">
                <a:solidFill>
                  <a:srgbClr val="4BACC6"/>
                </a:solidFill>
              </a:rPr>
              <a:t> </a:t>
            </a:r>
            <a:r>
              <a:rPr lang="en-US" dirty="0"/>
              <a:t>that your shelter can use to implement programmatic, policy, and operational changes </a:t>
            </a:r>
          </a:p>
          <a:p>
            <a:r>
              <a:rPr lang="en-US" b="1" dirty="0">
                <a:solidFill>
                  <a:srgbClr val="4BACC6"/>
                </a:solidFill>
              </a:rPr>
              <a:t>Guidance</a:t>
            </a:r>
            <a:r>
              <a:rPr lang="en-US" dirty="0">
                <a:solidFill>
                  <a:srgbClr val="4BACC6"/>
                </a:solidFill>
              </a:rPr>
              <a:t> </a:t>
            </a:r>
            <a:r>
              <a:rPr lang="en-US" dirty="0"/>
              <a:t>from shelters and other experts that have made the transition to a new shelter model</a:t>
            </a:r>
          </a:p>
          <a:p>
            <a:endParaRPr lang="en-US" dirty="0"/>
          </a:p>
          <a:p>
            <a:r>
              <a:rPr lang="en-US" dirty="0" smtClean="0"/>
              <a:t>You can </a:t>
            </a:r>
            <a:r>
              <a:rPr lang="en-US" dirty="0"/>
              <a:t>directly download </a:t>
            </a:r>
            <a:r>
              <a:rPr lang="en-US" dirty="0" smtClean="0"/>
              <a:t>the tools we have</a:t>
            </a:r>
            <a:r>
              <a:rPr lang="en-US" baseline="0" dirty="0" smtClean="0"/>
              <a:t> shared </a:t>
            </a:r>
            <a:r>
              <a:rPr lang="en-US" dirty="0" smtClean="0"/>
              <a:t>from </a:t>
            </a:r>
            <a:r>
              <a:rPr lang="en-US" dirty="0"/>
              <a:t>the webinar resources. At the end, we will send you a link to an online survey that includes the same self-assessment questions that you can print and use to action plan as well. We encourage you to use the online assessments or the downloaded assessments to assess where your shelter currently is before the next webinar in May.</a:t>
            </a:r>
          </a:p>
        </p:txBody>
      </p:sp>
      <p:sp>
        <p:nvSpPr>
          <p:cNvPr id="4" name="Slide Number Placeholder 3"/>
          <p:cNvSpPr>
            <a:spLocks noGrp="1"/>
          </p:cNvSpPr>
          <p:nvPr>
            <p:ph type="sldNum" sz="quarter" idx="10"/>
          </p:nvPr>
        </p:nvSpPr>
        <p:spPr/>
        <p:txBody>
          <a:bodyPr/>
          <a:lstStyle/>
          <a:p>
            <a:fld id="{791519AC-AB1F-4BDD-897F-F2AFC11D57E2}" type="slidenum">
              <a:rPr lang="en-US" smtClean="0"/>
              <a:t>6</a:t>
            </a:fld>
            <a:endParaRPr lang="en-US" dirty="0"/>
          </a:p>
        </p:txBody>
      </p:sp>
    </p:spTree>
    <p:extLst>
      <p:ext uri="{BB962C8B-B14F-4D97-AF65-F5344CB8AC3E}">
        <p14:creationId xmlns:p14="http://schemas.microsoft.com/office/powerpoint/2010/main" val="332573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The primary goals</a:t>
            </a:r>
            <a:r>
              <a:rPr lang="en-US" baseline="0" dirty="0" smtClean="0"/>
              <a:t> of this series are to help communities:</a:t>
            </a:r>
          </a:p>
          <a:p>
            <a:r>
              <a:rPr lang="en-US" b="1" dirty="0" smtClean="0">
                <a:solidFill>
                  <a:srgbClr val="4BACC6"/>
                </a:solidFill>
              </a:rPr>
              <a:t>Strengthen</a:t>
            </a:r>
            <a:r>
              <a:rPr lang="en-US" dirty="0" smtClean="0"/>
              <a:t> shelter policies and services to improve</a:t>
            </a:r>
            <a:r>
              <a:rPr lang="en-US" b="1" dirty="0" smtClean="0">
                <a:solidFill>
                  <a:schemeClr val="accent5"/>
                </a:solidFill>
              </a:rPr>
              <a:t> </a:t>
            </a:r>
            <a:r>
              <a:rPr lang="en-US" dirty="0" smtClean="0"/>
              <a:t>the housing outcomes for people experiencing homelessness across your crisis response system</a:t>
            </a:r>
          </a:p>
          <a:p>
            <a:endParaRPr lang="en-US" dirty="0" smtClean="0"/>
          </a:p>
          <a:p>
            <a:r>
              <a:rPr lang="en-US" b="1" dirty="0" smtClean="0">
                <a:solidFill>
                  <a:schemeClr val="accent5"/>
                </a:solidFill>
              </a:rPr>
              <a:t>Implement</a:t>
            </a:r>
            <a:r>
              <a:rPr lang="en-US" b="1" dirty="0" smtClean="0"/>
              <a:t> </a:t>
            </a:r>
            <a:r>
              <a:rPr lang="en-US" dirty="0" smtClean="0"/>
              <a:t>a system-wide approach to ending homelessness that includes emergency shelters</a:t>
            </a:r>
          </a:p>
          <a:p>
            <a:pPr algn="ctr"/>
            <a:endParaRPr lang="en-US" dirty="0" smtClean="0"/>
          </a:p>
          <a:p>
            <a:r>
              <a:rPr lang="en-US" b="1" dirty="0" smtClean="0">
                <a:solidFill>
                  <a:schemeClr val="accent5"/>
                </a:solidFill>
              </a:rPr>
              <a:t>Align </a:t>
            </a:r>
            <a:r>
              <a:rPr lang="en-US" dirty="0" smtClean="0"/>
              <a:t>emergency shelters’ goals with the community’s goals to end homelessness</a:t>
            </a:r>
          </a:p>
          <a:p>
            <a:pPr algn="ctr"/>
            <a:endParaRPr lang="en-US" dirty="0" smtClean="0"/>
          </a:p>
          <a:p>
            <a:pPr lvl="0"/>
            <a:r>
              <a:rPr lang="en-US" b="1" dirty="0" smtClean="0">
                <a:solidFill>
                  <a:schemeClr val="accent5"/>
                </a:solidFill>
              </a:rPr>
              <a:t>Provide</a:t>
            </a:r>
            <a:r>
              <a:rPr lang="en-US" b="1" baseline="0" dirty="0" smtClean="0">
                <a:solidFill>
                  <a:schemeClr val="accent5"/>
                </a:solidFill>
              </a:rPr>
              <a:t> enough</a:t>
            </a:r>
            <a:r>
              <a:rPr lang="en-US" b="1" dirty="0" smtClean="0"/>
              <a:t> </a:t>
            </a:r>
            <a:r>
              <a:rPr lang="en-US" dirty="0" smtClean="0"/>
              <a:t>low-barrier, safe, and housing-focused shelter. </a:t>
            </a:r>
            <a:r>
              <a:rPr lang="en-US" baseline="0" dirty="0" smtClean="0"/>
              <a:t>The webinar series is not meant to just be informative but also intended to guide shelters to action and accomplish the following activities during the course of the series so that you may build on the great work you are already doing to solve homelessness in your community by aligning your shelters with these recommended practices.</a:t>
            </a:r>
          </a:p>
          <a:p>
            <a:pPr lvl="0"/>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t>7</a:t>
            </a:fld>
            <a:endParaRPr lang="en-US" dirty="0"/>
          </a:p>
        </p:txBody>
      </p:sp>
    </p:spTree>
    <p:extLst>
      <p:ext uri="{BB962C8B-B14F-4D97-AF65-F5344CB8AC3E}">
        <p14:creationId xmlns:p14="http://schemas.microsoft.com/office/powerpoint/2010/main" val="122569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Cynthia</a:t>
            </a:r>
          </a:p>
          <a:p>
            <a:pPr defTabSz="907633">
              <a:defRPr/>
            </a:pPr>
            <a:r>
              <a:rPr lang="en-US" baseline="0" dirty="0" smtClean="0"/>
              <a:t>This learning series on emergency shelters is the fifth webinar in the series. There has been a really great response in terms of attendance and we really appreciate the feedback and the questions we have been getting over the last few months. Your feedback has helped to shape the series a lot as we want to make sure we are responding to your questions and interests. If you want to go back and watch past webinars and download the various tools that we have shared, please do so at this address.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91519AC-AB1F-4BDD-897F-F2AFC11D57E2}" type="slidenum">
              <a:rPr lang="en-US" smtClean="0"/>
              <a:t>8</a:t>
            </a:fld>
            <a:endParaRPr lang="en-US" dirty="0"/>
          </a:p>
        </p:txBody>
      </p:sp>
    </p:spTree>
    <p:extLst>
      <p:ext uri="{BB962C8B-B14F-4D97-AF65-F5344CB8AC3E}">
        <p14:creationId xmlns:p14="http://schemas.microsoft.com/office/powerpoint/2010/main" val="3325733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a:t>
            </a:r>
          </a:p>
          <a:p>
            <a:r>
              <a:rPr lang="en-US" dirty="0" smtClean="0"/>
              <a:t>Throughout this series we have been talking about how to re-tool</a:t>
            </a:r>
            <a:r>
              <a:rPr lang="en-US" baseline="0" dirty="0" smtClean="0"/>
              <a:t> shelters by aligning your shelter with these 5 key elements.</a:t>
            </a:r>
            <a:endParaRPr lang="en-US" dirty="0" smtClean="0"/>
          </a:p>
          <a:p>
            <a:r>
              <a:rPr lang="en-US" dirty="0" smtClean="0"/>
              <a:t>The 5 key</a:t>
            </a:r>
            <a:r>
              <a:rPr lang="en-US" baseline="0" dirty="0" smtClean="0"/>
              <a:t> elements to effective emergency shelters are:</a:t>
            </a:r>
          </a:p>
          <a:p>
            <a:r>
              <a:rPr lang="en-US" baseline="0" dirty="0" smtClean="0"/>
              <a:t>Having a Housing First Approach</a:t>
            </a:r>
          </a:p>
          <a:p>
            <a:r>
              <a:rPr lang="en-US" baseline="0" dirty="0" smtClean="0"/>
              <a:t>Practicing safe and appropriate diversion</a:t>
            </a:r>
          </a:p>
          <a:p>
            <a:r>
              <a:rPr lang="en-US" baseline="0" dirty="0" smtClean="0"/>
              <a:t>Ensuring your shelter provides immediate and low-barrier access </a:t>
            </a:r>
          </a:p>
          <a:p>
            <a:r>
              <a:rPr lang="en-US" baseline="0" dirty="0" smtClean="0"/>
              <a:t>Making your shelter housing-focused, with rapid exits TO HOUSING services</a:t>
            </a:r>
          </a:p>
          <a:p>
            <a:r>
              <a:rPr lang="en-US" baseline="0" dirty="0" smtClean="0"/>
              <a:t>And using your data to measure your shelter’s effectiveness and make shelter design decisions</a:t>
            </a:r>
          </a:p>
          <a:p>
            <a:r>
              <a:rPr lang="en-US" baseline="0" dirty="0" smtClean="0"/>
              <a:t>Today we will be focused on how to operate a shelter that has a low-barrier environment and housing-focused services but still prioritizes safety for clients and staff.</a:t>
            </a:r>
          </a:p>
          <a:p>
            <a:endParaRPr lang="en-US" dirty="0"/>
          </a:p>
        </p:txBody>
      </p:sp>
      <p:sp>
        <p:nvSpPr>
          <p:cNvPr id="4" name="Slide Number Placeholder 3"/>
          <p:cNvSpPr>
            <a:spLocks noGrp="1"/>
          </p:cNvSpPr>
          <p:nvPr>
            <p:ph type="sldNum" sz="quarter" idx="10"/>
          </p:nvPr>
        </p:nvSpPr>
        <p:spPr/>
        <p:txBody>
          <a:bodyPr/>
          <a:lstStyle/>
          <a:p>
            <a:fld id="{791519AC-AB1F-4BDD-897F-F2AFC11D57E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23900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366850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8034114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86977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2206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98802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036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6292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705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0838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9678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7056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91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1089691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477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29452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5119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5370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3199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0274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776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519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87781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8279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5422852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69346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0691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4302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9754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71971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1792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95122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1590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5229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123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9485725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79867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16286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3563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5271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937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72020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9432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9955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325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941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858612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7380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5488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2157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32190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23695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25993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64070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86626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6648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4279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0372801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2877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73379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8942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10033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10443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75871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8997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28961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1581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272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4069345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33436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12848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2813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2296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4941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67829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4821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60423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9055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1076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5243693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93521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7931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77045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3007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50163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90391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752016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2937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8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011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415181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81230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908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3211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30201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44529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0105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0339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4626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243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491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231611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919683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8670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26854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36444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38969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8749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02200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73810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9941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427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04058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1886203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65112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2499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4445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85595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1656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007363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1144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1309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2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659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8382244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102490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37800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088558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84521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4492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9930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7582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63399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797398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23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482720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7983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69458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27691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46807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09955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979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79646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7590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4626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786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9702685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1908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018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18696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539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873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1877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4300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93664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8630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888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814871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595628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95629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61172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930568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4944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71604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14109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07308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1340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34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32696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6592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54524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75246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16198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1446867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43431895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85531670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1515287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11007234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25886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44582079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3539731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9713830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504758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3742792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79178397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0501368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2391783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9027399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9638351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721375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6247304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0822991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2204214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17133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653885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4937014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9093060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891781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06343789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04842040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2283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0371446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68971480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5300642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56915263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811743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3909209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62927107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72227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1390939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6973009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9976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427814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53672541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1822265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5581663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14338375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3115381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5527818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39480637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972342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63365114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121893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58277051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EC2A3D-E938-4314-8A73-F82CC309C202}"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E2CC9D-BC37-4BEE-9279-954A7558377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3758359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80110725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8928D-C45E-469D-ADFA-EC4EB3A0DA3F}"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2CD387-8431-4CDE-8DDD-9B3CAFD4246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878617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666545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77150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531132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0190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89325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522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71637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45940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158037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941092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21988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790349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947594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8306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0962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654715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18479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369901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368660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6037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72526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06822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89898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447799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9599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5560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166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025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24919036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0421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8958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5367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66759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1353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429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4176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8807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36931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593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3055422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9217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15573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3917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2269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1292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2535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9708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1283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219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47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1097648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8239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052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94232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1215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63234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76838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1220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9681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652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64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dirty="0"/>
          </a:p>
        </p:txBody>
      </p:sp>
    </p:spTree>
    <p:extLst>
      <p:ext uri="{BB962C8B-B14F-4D97-AF65-F5344CB8AC3E}">
        <p14:creationId xmlns:p14="http://schemas.microsoft.com/office/powerpoint/2010/main" val="18177255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83030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5997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5041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61236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814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29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34604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49241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9749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60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5.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jp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jp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jp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t>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t>‹#›</a:t>
            </a:fld>
            <a:endParaRPr lang="en-US" dirty="0"/>
          </a:p>
        </p:txBody>
      </p:sp>
    </p:spTree>
    <p:extLst>
      <p:ext uri="{BB962C8B-B14F-4D97-AF65-F5344CB8AC3E}">
        <p14:creationId xmlns:p14="http://schemas.microsoft.com/office/powerpoint/2010/main" val="4178258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64395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74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88687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224658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63237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555185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8189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40507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94041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391430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944270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347925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99079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4511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9515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84747223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2831588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80"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0086330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76852478"/>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9EC2A3D-E938-4314-8A73-F82CC309C202}" type="datetimeFigureOut">
              <a:rPr lang="en-US" smtClean="0">
                <a:solidFill>
                  <a:prstClr val="black">
                    <a:tint val="75000"/>
                  </a:prstClr>
                </a:solidFill>
              </a:rPr>
              <a:pPr defTabSz="914400"/>
              <a:t>11/9/2017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DE2CC9D-BC37-4BEE-9279-954A755837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67023490"/>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38928D-C45E-469D-ADFA-EC4EB3A0DA3F}" type="datetimeFigureOut">
              <a:rPr lang="en-US" smtClean="0">
                <a:solidFill>
                  <a:prstClr val="black">
                    <a:tint val="75000"/>
                  </a:prstClr>
                </a:solidFill>
              </a:rPr>
              <a:pPr defTabSz="914400"/>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C2CD387-8431-4CDE-8DDD-9B3CAFD4246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06127223"/>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4154665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7842812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latin typeface="Arial"/>
              </a:rPr>
              <a:pPr/>
              <a:t>11/9/2017</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7651812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3958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63875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10597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solidFill>
                  <a:prstClr val="black">
                    <a:tint val="75000"/>
                  </a:prstClr>
                </a:solidFill>
              </a:rPr>
              <a:pPr/>
              <a:t>11/9/2017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9491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6.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6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6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6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6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hyperlink" Target="mailto:Thecenter@naeh.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3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99.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00.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300.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300.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00.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00.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0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mailto:Thecenter@nae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dhomelessness.org/resource/emergency-shel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7661" y="2983727"/>
            <a:ext cx="8067821" cy="2739211"/>
          </a:xfrm>
          <a:prstGeom prst="rect">
            <a:avLst/>
          </a:prstGeom>
        </p:spPr>
        <p:txBody>
          <a:bodyPr wrap="square">
            <a:spAutoFit/>
          </a:bodyPr>
          <a:lstStyle/>
          <a:p>
            <a:pPr algn="ctr"/>
            <a:endParaRPr lang="en-US" sz="3600" b="1" dirty="0" smtClean="0">
              <a:solidFill>
                <a:schemeClr val="bg1"/>
              </a:solidFill>
            </a:endParaRPr>
          </a:p>
          <a:p>
            <a:pPr algn="ctr"/>
            <a:r>
              <a:rPr lang="en-US" sz="3600" b="1" dirty="0" smtClean="0">
                <a:solidFill>
                  <a:schemeClr val="bg1"/>
                </a:solidFill>
              </a:rPr>
              <a:t>The Emergency Shelter </a:t>
            </a:r>
          </a:p>
          <a:p>
            <a:pPr algn="ctr"/>
            <a:r>
              <a:rPr lang="en-US" sz="3600" b="1" dirty="0" smtClean="0">
                <a:solidFill>
                  <a:schemeClr val="bg1"/>
                </a:solidFill>
              </a:rPr>
              <a:t>Learning Series</a:t>
            </a:r>
          </a:p>
          <a:p>
            <a:endParaRPr lang="en-US" sz="2400" b="1" dirty="0" smtClean="0">
              <a:solidFill>
                <a:schemeClr val="bg1"/>
              </a:solidFill>
            </a:endParaRPr>
          </a:p>
          <a:p>
            <a:r>
              <a:rPr lang="en-US" sz="2000" b="1" dirty="0" smtClean="0">
                <a:solidFill>
                  <a:schemeClr val="accent5"/>
                </a:solidFill>
              </a:rPr>
              <a:t>Which Rules are the Right Rules? </a:t>
            </a:r>
          </a:p>
          <a:p>
            <a:r>
              <a:rPr lang="en-US" sz="2000" b="1" dirty="0" smtClean="0">
                <a:solidFill>
                  <a:schemeClr val="accent5"/>
                </a:solidFill>
              </a:rPr>
              <a:t>Part II: Serving Single Adults in Low-Barrier Emergency Shelters</a:t>
            </a:r>
            <a:endParaRPr lang="en-US" sz="2000" b="1" dirty="0">
              <a:solidFill>
                <a:schemeClr val="accent5"/>
              </a:solidFill>
            </a:endParaRPr>
          </a:p>
        </p:txBody>
      </p:sp>
    </p:spTree>
    <p:extLst>
      <p:ext uri="{BB962C8B-B14F-4D97-AF65-F5344CB8AC3E}">
        <p14:creationId xmlns:p14="http://schemas.microsoft.com/office/powerpoint/2010/main" val="1893228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Webinar</a:t>
            </a:r>
            <a:endParaRPr lang="en-US" dirty="0"/>
          </a:p>
        </p:txBody>
      </p:sp>
      <p:sp>
        <p:nvSpPr>
          <p:cNvPr id="3" name="Content Placeholder 2"/>
          <p:cNvSpPr>
            <a:spLocks noGrp="1"/>
          </p:cNvSpPr>
          <p:nvPr>
            <p:ph idx="1"/>
          </p:nvPr>
        </p:nvSpPr>
        <p:spPr>
          <a:xfrm>
            <a:off x="457200" y="1440429"/>
            <a:ext cx="8229600" cy="4525963"/>
          </a:xfrm>
        </p:spPr>
        <p:txBody>
          <a:bodyPr>
            <a:normAutofit fontScale="92500" lnSpcReduction="20000"/>
          </a:bodyPr>
          <a:lstStyle/>
          <a:p>
            <a:r>
              <a:rPr lang="en-US" b="1" dirty="0" smtClean="0">
                <a:solidFill>
                  <a:srgbClr val="4BACC6"/>
                </a:solidFill>
              </a:rPr>
              <a:t>Which </a:t>
            </a:r>
            <a:r>
              <a:rPr lang="en-US" dirty="0" smtClean="0">
                <a:solidFill>
                  <a:srgbClr val="000000"/>
                </a:solidFill>
              </a:rPr>
              <a:t>rules, expectations, and guidelines are the “right” ones in a low-barrier and housing-focused shelter?</a:t>
            </a:r>
          </a:p>
          <a:p>
            <a:r>
              <a:rPr lang="en-US" b="1" dirty="0" smtClean="0">
                <a:solidFill>
                  <a:srgbClr val="4BACC6"/>
                </a:solidFill>
              </a:rPr>
              <a:t>How </a:t>
            </a:r>
            <a:r>
              <a:rPr lang="en-US" dirty="0" smtClean="0">
                <a:solidFill>
                  <a:srgbClr val="000000"/>
                </a:solidFill>
              </a:rPr>
              <a:t>do you continue to prioritize safety of shelter participants and staff in a low-barrier environment?</a:t>
            </a:r>
            <a:endParaRPr lang="en-US" dirty="0">
              <a:solidFill>
                <a:srgbClr val="000000"/>
              </a:solidFill>
            </a:endParaRPr>
          </a:p>
          <a:p>
            <a:r>
              <a:rPr lang="en-US" b="1" dirty="0" smtClean="0">
                <a:solidFill>
                  <a:srgbClr val="4BACC6"/>
                </a:solidFill>
              </a:rPr>
              <a:t>How </a:t>
            </a:r>
            <a:r>
              <a:rPr lang="en-US" dirty="0" smtClean="0"/>
              <a:t>can you ensure safety within shelters that serve single adults in medium to large congregate settings?</a:t>
            </a:r>
            <a:endParaRPr lang="en-US" dirty="0"/>
          </a:p>
          <a:p>
            <a:r>
              <a:rPr lang="en-US" b="1" dirty="0" smtClean="0">
                <a:solidFill>
                  <a:srgbClr val="4BACC6"/>
                </a:solidFill>
              </a:rPr>
              <a:t>How</a:t>
            </a:r>
            <a:r>
              <a:rPr lang="en-US" dirty="0" smtClean="0"/>
              <a:t> can you help staff and other community stakeholders make this transition?</a:t>
            </a:r>
            <a:endParaRPr lang="en-US" dirty="0">
              <a:solidFill>
                <a:srgbClr val="FF0000"/>
              </a:solidFill>
            </a:endParaRPr>
          </a:p>
          <a:p>
            <a:pPr marL="0" indent="0">
              <a:buNone/>
            </a:pPr>
            <a:endParaRPr lang="en-US" dirty="0"/>
          </a:p>
          <a:p>
            <a:endParaRPr lang="en-US" dirty="0"/>
          </a:p>
        </p:txBody>
      </p:sp>
    </p:spTree>
    <p:extLst>
      <p:ext uri="{BB962C8B-B14F-4D97-AF65-F5344CB8AC3E}">
        <p14:creationId xmlns:p14="http://schemas.microsoft.com/office/powerpoint/2010/main" val="3628745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44001" cy="6290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213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3515" y="947402"/>
            <a:ext cx="4380797" cy="4368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04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Avoid Shelters?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00170301"/>
              </p:ext>
            </p:extLst>
          </p:nvPr>
        </p:nvGraphicFramePr>
        <p:xfrm>
          <a:off x="1841049" y="1308773"/>
          <a:ext cx="9036330" cy="4674351"/>
        </p:xfrm>
        <a:graphic>
          <a:graphicData uri="http://schemas.openxmlformats.org/presentationml/2006/ole">
            <mc:AlternateContent xmlns:mc="http://schemas.openxmlformats.org/markup-compatibility/2006">
              <mc:Choice xmlns:v="urn:schemas-microsoft-com:vml" Requires="v">
                <p:oleObj spid="_x0000_s1087" name="Document" r:id="rId4" imgW="5626100" imgH="4191000" progId="Word.Document.12">
                  <p:embed/>
                </p:oleObj>
              </mc:Choice>
              <mc:Fallback>
                <p:oleObj name="Document" r:id="rId4" imgW="5626100" imgH="4191000" progId="Word.Document.12">
                  <p:embed/>
                  <p:pic>
                    <p:nvPicPr>
                      <p:cNvPr id="0" name=""/>
                      <p:cNvPicPr/>
                      <p:nvPr/>
                    </p:nvPicPr>
                    <p:blipFill>
                      <a:blip r:embed="rId5"/>
                      <a:stretch>
                        <a:fillRect/>
                      </a:stretch>
                    </p:blipFill>
                    <p:spPr>
                      <a:xfrm>
                        <a:off x="1841049" y="1308773"/>
                        <a:ext cx="9036330" cy="4674351"/>
                      </a:xfrm>
                      <a:prstGeom prst="rect">
                        <a:avLst/>
                      </a:prstGeom>
                      <a:solidFill>
                        <a:schemeClr val="tx2"/>
                      </a:solidFill>
                    </p:spPr>
                  </p:pic>
                </p:oleObj>
              </mc:Fallback>
            </mc:AlternateContent>
          </a:graphicData>
        </a:graphic>
      </p:graphicFrame>
    </p:spTree>
    <p:extLst>
      <p:ext uri="{BB962C8B-B14F-4D97-AF65-F5344CB8AC3E}">
        <p14:creationId xmlns:p14="http://schemas.microsoft.com/office/powerpoint/2010/main" val="3252687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3546" y="2575806"/>
            <a:ext cx="8029730" cy="1362075"/>
          </a:xfrm>
        </p:spPr>
        <p:txBody>
          <a:bodyPr>
            <a:normAutofit/>
          </a:bodyPr>
          <a:lstStyle/>
          <a:p>
            <a:pPr lvl="0"/>
            <a:r>
              <a:rPr lang="en-US" dirty="0" smtClean="0"/>
              <a:t>Low-Barrier          No Rules </a:t>
            </a:r>
            <a:endParaRPr lang="en-US" dirty="0"/>
          </a:p>
        </p:txBody>
      </p:sp>
      <p:sp>
        <p:nvSpPr>
          <p:cNvPr id="2" name="Not Equal 1"/>
          <p:cNvSpPr/>
          <p:nvPr/>
        </p:nvSpPr>
        <p:spPr>
          <a:xfrm>
            <a:off x="4227177" y="2096165"/>
            <a:ext cx="1517964" cy="1619683"/>
          </a:xfrm>
          <a:prstGeom prst="mathNotEqual">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152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562576"/>
            <a:ext cx="7772400" cy="1362075"/>
          </a:xfrm>
        </p:spPr>
        <p:txBody>
          <a:bodyPr>
            <a:normAutofit/>
          </a:bodyPr>
          <a:lstStyle/>
          <a:p>
            <a:pPr lvl="0" algn="ctr"/>
            <a:r>
              <a:rPr lang="en-US" dirty="0" smtClean="0"/>
              <a:t>How To </a:t>
            </a:r>
            <a:r>
              <a:rPr lang="en-US" dirty="0" err="1" smtClean="0"/>
              <a:t>RETool</a:t>
            </a:r>
            <a:r>
              <a:rPr lang="en-US" dirty="0" smtClean="0"/>
              <a:t> Your Rules</a:t>
            </a:r>
            <a:endParaRPr lang="en-US" dirty="0"/>
          </a:p>
        </p:txBody>
      </p:sp>
      <p:pic>
        <p:nvPicPr>
          <p:cNvPr id="10" name="Picture 9"/>
          <p:cNvPicPr>
            <a:picLocks noChangeAspect="1"/>
          </p:cNvPicPr>
          <p:nvPr/>
        </p:nvPicPr>
        <p:blipFill>
          <a:blip r:embed="rId3"/>
          <a:stretch>
            <a:fillRect/>
          </a:stretch>
        </p:blipFill>
        <p:spPr>
          <a:xfrm>
            <a:off x="3187700" y="344714"/>
            <a:ext cx="2755900" cy="2959100"/>
          </a:xfrm>
          <a:prstGeom prst="rect">
            <a:avLst/>
          </a:prstGeom>
        </p:spPr>
      </p:pic>
    </p:spTree>
    <p:extLst>
      <p:ext uri="{BB962C8B-B14F-4D97-AF65-F5344CB8AC3E}">
        <p14:creationId xmlns:p14="http://schemas.microsoft.com/office/powerpoint/2010/main" val="3141660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3515" y="947402"/>
            <a:ext cx="4380797" cy="4368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297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Rules</a:t>
            </a:r>
            <a:endParaRPr lang="en-US" dirty="0"/>
          </a:p>
        </p:txBody>
      </p:sp>
      <p:sp>
        <p:nvSpPr>
          <p:cNvPr id="3" name="Content Placeholder 2"/>
          <p:cNvSpPr>
            <a:spLocks noGrp="1"/>
          </p:cNvSpPr>
          <p:nvPr>
            <p:ph idx="1"/>
          </p:nvPr>
        </p:nvSpPr>
        <p:spPr>
          <a:xfrm>
            <a:off x="457200" y="1406509"/>
            <a:ext cx="8229600" cy="4525963"/>
          </a:xfrm>
        </p:spPr>
        <p:txBody>
          <a:bodyPr>
            <a:normAutofit lnSpcReduction="10000"/>
          </a:bodyPr>
          <a:lstStyle/>
          <a:p>
            <a:r>
              <a:rPr lang="en-US" dirty="0" smtClean="0"/>
              <a:t>Why do you have rules?</a:t>
            </a:r>
          </a:p>
          <a:p>
            <a:pPr marL="0" indent="0">
              <a:buNone/>
            </a:pPr>
            <a:endParaRPr lang="en-US" dirty="0" smtClean="0"/>
          </a:p>
          <a:p>
            <a:r>
              <a:rPr lang="en-US" dirty="0" smtClean="0"/>
              <a:t>Which </a:t>
            </a:r>
            <a:r>
              <a:rPr lang="en-US" dirty="0"/>
              <a:t>rules are needed to operate </a:t>
            </a:r>
            <a:r>
              <a:rPr lang="en-US" dirty="0" smtClean="0"/>
              <a:t>your emergency shelter?</a:t>
            </a:r>
          </a:p>
          <a:p>
            <a:pPr marL="0" indent="0">
              <a:buNone/>
            </a:pPr>
            <a:endParaRPr lang="en-US" dirty="0" smtClean="0"/>
          </a:p>
          <a:p>
            <a:r>
              <a:rPr lang="en-US" dirty="0" smtClean="0"/>
              <a:t>How can a shelter promote </a:t>
            </a:r>
            <a:r>
              <a:rPr lang="en-US" dirty="0"/>
              <a:t>safety without creating unnecessary barriers to services and housing?</a:t>
            </a:r>
            <a:br>
              <a:rPr lang="en-US" dirty="0"/>
            </a:br>
            <a:endParaRPr lang="en-US" dirty="0"/>
          </a:p>
        </p:txBody>
      </p:sp>
    </p:spTree>
    <p:extLst>
      <p:ext uri="{BB962C8B-B14F-4D97-AF65-F5344CB8AC3E}">
        <p14:creationId xmlns:p14="http://schemas.microsoft.com/office/powerpoint/2010/main" val="302095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15257"/>
            <a:ext cx="1295400" cy="1030514"/>
          </a:xfrm>
        </p:spPr>
        <p:txBody>
          <a:bodyPr>
            <a:noAutofit/>
          </a:bodyPr>
          <a:lstStyle/>
          <a:p>
            <a:pPr marL="0" indent="0">
              <a:lnSpc>
                <a:spcPct val="100000"/>
              </a:lnSpc>
              <a:buNone/>
            </a:pPr>
            <a:r>
              <a:rPr lang="en-US" sz="23900" dirty="0" smtClean="0">
                <a:latin typeface="Arial" panose="020B060402020202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
        <p:nvSpPr>
          <p:cNvPr id="4" name="TextBox 3"/>
          <p:cNvSpPr txBox="1"/>
          <p:nvPr/>
        </p:nvSpPr>
        <p:spPr>
          <a:xfrm>
            <a:off x="1828800" y="719520"/>
            <a:ext cx="6108192" cy="4877346"/>
          </a:xfrm>
          <a:prstGeom prst="rect">
            <a:avLst/>
          </a:prstGeom>
          <a:noFill/>
        </p:spPr>
        <p:txBody>
          <a:bodyPr wrap="square" rtlCol="0">
            <a:normAutofit fontScale="77500" lnSpcReduction="20000"/>
          </a:bodyPr>
          <a:lstStyle/>
          <a:p>
            <a:r>
              <a:rPr lang="en-US" sz="6000" dirty="0" smtClean="0">
                <a:latin typeface="Arial"/>
              </a:rPr>
              <a:t>Sometimes I feel like a child, with everyone watching my every move. It’s not a good feeling and it makes me feel like I did something wrong by being homeless.</a:t>
            </a:r>
            <a:endParaRPr lang="en-US" sz="6000" dirty="0">
              <a:latin typeface="Arial"/>
            </a:endParaRPr>
          </a:p>
        </p:txBody>
      </p:sp>
      <p:sp>
        <p:nvSpPr>
          <p:cNvPr id="5" name="TextBox 4"/>
          <p:cNvSpPr txBox="1"/>
          <p:nvPr/>
        </p:nvSpPr>
        <p:spPr>
          <a:xfrm>
            <a:off x="1097280" y="5621988"/>
            <a:ext cx="7924800" cy="338554"/>
          </a:xfrm>
          <a:prstGeom prst="rect">
            <a:avLst/>
          </a:prstGeom>
          <a:noFill/>
        </p:spPr>
        <p:txBody>
          <a:bodyPr wrap="square" rtlCol="0">
            <a:spAutoFit/>
          </a:bodyPr>
          <a:lstStyle/>
          <a:p>
            <a:pPr algn="r"/>
            <a:r>
              <a:rPr lang="en-US" sz="1600" dirty="0" smtClean="0">
                <a:latin typeface="Arial"/>
              </a:rPr>
              <a:t>-Consumer</a:t>
            </a:r>
            <a:endParaRPr lang="en-US" sz="1600" dirty="0">
              <a:latin typeface="Arial"/>
            </a:endParaRPr>
          </a:p>
        </p:txBody>
      </p:sp>
    </p:spTree>
    <p:extLst>
      <p:ext uri="{BB962C8B-B14F-4D97-AF65-F5344CB8AC3E}">
        <p14:creationId xmlns:p14="http://schemas.microsoft.com/office/powerpoint/2010/main" val="273274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13478"/>
            <a:ext cx="9144000" cy="13910556"/>
          </a:xfrm>
          <a:prstGeom prst="rect">
            <a:avLst/>
          </a:prstGeom>
        </p:spPr>
      </p:pic>
      <p:sp>
        <p:nvSpPr>
          <p:cNvPr id="3" name="Content Placeholder 2"/>
          <p:cNvSpPr>
            <a:spLocks noGrp="1"/>
          </p:cNvSpPr>
          <p:nvPr>
            <p:ph idx="1"/>
          </p:nvPr>
        </p:nvSpPr>
        <p:spPr>
          <a:xfrm>
            <a:off x="596900" y="668338"/>
            <a:ext cx="8229600" cy="4525963"/>
          </a:xfrm>
        </p:spPr>
        <p:txBody>
          <a:bodyPr>
            <a:normAutofit/>
          </a:bodyPr>
          <a:lstStyle/>
          <a:p>
            <a:pPr marL="0" indent="0">
              <a:buNone/>
            </a:pPr>
            <a:endParaRPr lang="en-US" dirty="0" smtClean="0"/>
          </a:p>
          <a:p>
            <a:pPr marL="0" indent="0" algn="ctr">
              <a:buNone/>
            </a:pPr>
            <a:r>
              <a:rPr lang="en-US" sz="4800" b="1" dirty="0" smtClean="0"/>
              <a:t>Are </a:t>
            </a:r>
            <a:r>
              <a:rPr lang="en-US" sz="4800" b="1" dirty="0"/>
              <a:t>your program rules </a:t>
            </a:r>
            <a:endParaRPr lang="en-US" sz="4800" b="1" dirty="0" smtClean="0"/>
          </a:p>
          <a:p>
            <a:pPr marL="0" indent="0" algn="ctr">
              <a:buNone/>
            </a:pPr>
            <a:r>
              <a:rPr lang="en-US" sz="4800" b="1" dirty="0" smtClean="0"/>
              <a:t>a </a:t>
            </a:r>
            <a:r>
              <a:rPr lang="en-US" sz="4800" b="1" dirty="0"/>
              <a:t>barrier </a:t>
            </a:r>
            <a:endParaRPr lang="en-US" sz="4800" b="1" dirty="0" smtClean="0"/>
          </a:p>
          <a:p>
            <a:pPr marL="0" indent="0" algn="ctr">
              <a:buNone/>
            </a:pPr>
            <a:r>
              <a:rPr lang="en-US" sz="4800" b="1" dirty="0" smtClean="0"/>
              <a:t>to people being able access or stay in shelter</a:t>
            </a:r>
            <a:r>
              <a:rPr lang="en-US" sz="4800" b="1" dirty="0"/>
              <a:t>?</a:t>
            </a:r>
            <a:r>
              <a:rPr lang="en-US" sz="4800" b="1" dirty="0" smtClean="0">
                <a:solidFill>
                  <a:schemeClr val="accent1"/>
                </a:solidFill>
              </a:rPr>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1412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p:cTn id="9" repeatCount="indefinite" restart="whenNotActive" fill="hold" evtFilter="cancelBubble" nodeType="interactiveSeq">
                <p:stCondLst>
                  <p:cond delay="indefinite"/>
                  <p:cond evt="onBegin" delay="0">
                    <p:tn val="1"/>
                  </p:cond>
                </p:stCondLst>
                <p:endSync evt="end" delay="0">
                  <p:rtn val="all"/>
                </p:endSync>
                <p:childTnLst>
                  <p:par>
                    <p:cTn id="10" fill="hold">
                      <p:stCondLst>
                        <p:cond delay="0"/>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 1.48148E-6 L -0.11076 0.65486 " pathEditMode="relative" rAng="0" ptsTypes="AA">
                                      <p:cBhvr>
                                        <p:cTn id="13" dur="30000" fill="hold"/>
                                        <p:tgtEl>
                                          <p:spTgt spid="2"/>
                                        </p:tgtEl>
                                        <p:attrNameLst>
                                          <p:attrName>ppt_x</p:attrName>
                                          <p:attrName>ppt_y</p:attrName>
                                        </p:attrNameLst>
                                      </p:cBhvr>
                                      <p:rCtr x="-5538" y="32731"/>
                                    </p:animMotion>
                                  </p:childTnLst>
                                </p:cTn>
                              </p:par>
                              <p:par>
                                <p:cTn id="14" presetID="6" presetClass="emph" presetSubtype="0" accel="50000" decel="50000" fill="hold" nodeType="withEffect">
                                  <p:stCondLst>
                                    <p:cond delay="0"/>
                                  </p:stCondLst>
                                  <p:childTnLst>
                                    <p:animScale>
                                      <p:cBhvr>
                                        <p:cTn id="15" dur="30000" fill="hold"/>
                                        <p:tgtEl>
                                          <p:spTgt spid="2"/>
                                        </p:tgtEl>
                                      </p:cBhvr>
                                      <p:by x="150000" y="150000"/>
                                    </p:animScale>
                                  </p:childTnLst>
                                </p:cTn>
                              </p:par>
                            </p:childTnLst>
                          </p:cTn>
                        </p:par>
                        <p:par>
                          <p:cTn id="16" fill="hold">
                            <p:stCondLst>
                              <p:cond delay="30000"/>
                            </p:stCondLst>
                            <p:childTnLst>
                              <p:par>
                                <p:cTn id="17" presetID="0" presetClass="path" presetSubtype="0" accel="50000" decel="50000" fill="hold" nodeType="afterEffect">
                                  <p:stCondLst>
                                    <p:cond delay="5000"/>
                                  </p:stCondLst>
                                  <p:childTnLst>
                                    <p:animMotion origin="layout" path="M -0.11076 0.65486 L 0 1.48148E-6 " pathEditMode="relative" rAng="0" ptsTypes="AA">
                                      <p:cBhvr>
                                        <p:cTn id="18" dur="30000" fill="hold"/>
                                        <p:tgtEl>
                                          <p:spTgt spid="2"/>
                                        </p:tgtEl>
                                        <p:attrNameLst>
                                          <p:attrName>ppt_x</p:attrName>
                                          <p:attrName>ppt_y</p:attrName>
                                        </p:attrNameLst>
                                      </p:cBhvr>
                                      <p:rCtr x="5538" y="-32755"/>
                                    </p:animMotion>
                                  </p:childTnLst>
                                </p:cTn>
                              </p:par>
                              <p:par>
                                <p:cTn id="19" presetID="6" presetClass="emph" presetSubtype="0" accel="50000" decel="50000" fill="hold" nodeType="withEffect">
                                  <p:stCondLst>
                                    <p:cond delay="5000"/>
                                  </p:stCondLst>
                                  <p:childTnLst>
                                    <p:animScale>
                                      <p:cBhvr>
                                        <p:cTn id="20" dur="30000" fill="hold"/>
                                        <p:tgtEl>
                                          <p:spTgt spid="2"/>
                                        </p:tgtEl>
                                      </p:cBhvr>
                                      <p:by x="150000" y="150000"/>
                                      <p:to x="100000" y="100000"/>
                                    </p:animScale>
                                  </p:childTnLst>
                                </p:cTn>
                              </p:par>
                            </p:childTnLst>
                          </p:cTn>
                        </p:par>
                        <p:par>
                          <p:cTn id="21" fill="hold">
                            <p:stCondLst>
                              <p:cond delay="65000"/>
                            </p:stCondLst>
                            <p:childTnLst>
                              <p:par>
                                <p:cTn id="22" presetID="0" presetClass="path" presetSubtype="0" accel="50000" decel="50000" fill="hold" nodeType="afterEffect">
                                  <p:stCondLst>
                                    <p:cond delay="0"/>
                                  </p:stCondLst>
                                  <p:childTnLst>
                                    <p:animMotion origin="layout" path="M 0 1.48148E-6 L 0 0.00023 " pathEditMode="relative" rAng="0" ptsTypes="AA">
                                      <p:cBhvr>
                                        <p:cTn id="23" dur="5000" fill="hold"/>
                                        <p:tgtEl>
                                          <p:spTgt spid="2"/>
                                        </p:tgtEl>
                                        <p:attrNameLst>
                                          <p:attrName>ppt_x</p:attrName>
                                          <p:attrName>ppt_y</p:attrName>
                                        </p:attrNameLst>
                                      </p:cBhvr>
                                      <p:rCtr x="0" y="0"/>
                                    </p:animMotion>
                                  </p:childTnLst>
                                </p:cTn>
                              </p:par>
                            </p:childTnLst>
                          </p:cTn>
                        </p:par>
                      </p:childTnLst>
                    </p:cTn>
                  </p:par>
                </p:childTnLst>
              </p:cTn>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tabLst>
                <a:tab pos="287338" algn="l"/>
              </a:tabLst>
            </a:pPr>
            <a:r>
              <a:rPr lang="en-US" b="1" dirty="0" smtClean="0">
                <a:latin typeface="Calibri" panose="020F0502020204030204" pitchFamily="34" charset="0"/>
              </a:rPr>
              <a:t>Today’s Webinar</a:t>
            </a:r>
            <a:r>
              <a:rPr lang="en-US" sz="2400" b="1" dirty="0" smtClean="0">
                <a:latin typeface="Calibri" panose="020F0502020204030204" pitchFamily="34" charset="0"/>
              </a:rPr>
              <a:t/>
            </a:r>
            <a:br>
              <a:rPr lang="en-US" sz="2400" b="1" dirty="0" smtClean="0">
                <a:latin typeface="Calibri" panose="020F0502020204030204" pitchFamily="34" charset="0"/>
              </a:rPr>
            </a:br>
            <a:r>
              <a:rPr lang="en-US" sz="2400" dirty="0" smtClean="0">
                <a:latin typeface="Calibri" panose="020F0502020204030204" pitchFamily="34" charset="0"/>
              </a:rPr>
              <a:t/>
            </a:r>
            <a:br>
              <a:rPr lang="en-US" sz="2400" dirty="0" smtClean="0">
                <a:latin typeface="Calibri" panose="020F0502020204030204" pitchFamily="34" charset="0"/>
              </a:rPr>
            </a:br>
            <a:r>
              <a:rPr lang="en-US" sz="1800" dirty="0" smtClean="0">
                <a:latin typeface="Calibri" panose="020F0502020204030204" pitchFamily="34" charset="0"/>
              </a:rPr>
              <a:t/>
            </a:r>
            <a:br>
              <a:rPr lang="en-US" sz="1800" dirty="0" smtClean="0">
                <a:latin typeface="Calibri" panose="020F0502020204030204" pitchFamily="34" charset="0"/>
              </a:rPr>
            </a:br>
            <a:r>
              <a:rPr lang="en-US" sz="1800" dirty="0">
                <a:latin typeface="Calibri" panose="020F0502020204030204" pitchFamily="34" charset="0"/>
              </a:rPr>
              <a:t/>
            </a:r>
            <a:br>
              <a:rPr lang="en-US" sz="1800" dirty="0">
                <a:latin typeface="Calibri" panose="020F0502020204030204" pitchFamily="34" charset="0"/>
              </a:rPr>
            </a:br>
            <a:endParaRPr lang="en-US" sz="1800" dirty="0">
              <a:latin typeface="Calibri" panose="020F0502020204030204" pitchFamily="34" charset="0"/>
            </a:endParaRPr>
          </a:p>
        </p:txBody>
      </p:sp>
      <p:sp>
        <p:nvSpPr>
          <p:cNvPr id="4" name="Content Placeholder 3"/>
          <p:cNvSpPr>
            <a:spLocks noGrp="1"/>
          </p:cNvSpPr>
          <p:nvPr>
            <p:ph sz="half" idx="1"/>
          </p:nvPr>
        </p:nvSpPr>
        <p:spPr>
          <a:xfrm>
            <a:off x="457200" y="986053"/>
            <a:ext cx="4038600" cy="4791896"/>
          </a:xfrm>
        </p:spPr>
        <p:txBody>
          <a:bodyPr>
            <a:normAutofit fontScale="85000" lnSpcReduction="10000"/>
          </a:bodyPr>
          <a:lstStyle/>
          <a:p>
            <a:pPr marL="285750" indent="-285750">
              <a:buFont typeface="Arial" panose="020B0604020202020204" pitchFamily="34" charset="0"/>
              <a:buChar char="•"/>
            </a:pPr>
            <a:r>
              <a:rPr lang="en-US" dirty="0">
                <a:solidFill>
                  <a:prstClr val="black"/>
                </a:solidFill>
                <a:latin typeface="Calibri" panose="020F0502020204030204" pitchFamily="34" charset="0"/>
              </a:rPr>
              <a:t>Please note that all lines are on mute.</a:t>
            </a:r>
          </a:p>
          <a:p>
            <a:pPr marL="285750" indent="-285750">
              <a:buFont typeface="Arial" panose="020B0604020202020204" pitchFamily="34" charset="0"/>
              <a:buChar char="•"/>
            </a:pPr>
            <a:endParaRPr lang="en-US" dirty="0">
              <a:solidFill>
                <a:prstClr val="black"/>
              </a:solidFill>
              <a:latin typeface="Calibri" panose="020F0502020204030204" pitchFamily="34" charset="0"/>
            </a:endParaRPr>
          </a:p>
          <a:p>
            <a:pPr marL="285750" indent="-285750">
              <a:buFont typeface="Arial" panose="020B0604020202020204" pitchFamily="34" charset="0"/>
              <a:buChar char="•"/>
            </a:pPr>
            <a:r>
              <a:rPr lang="en-US" dirty="0" smtClean="0">
                <a:solidFill>
                  <a:prstClr val="black"/>
                </a:solidFill>
                <a:latin typeface="Calibri" panose="020F0502020204030204" pitchFamily="34" charset="0"/>
              </a:rPr>
              <a:t>Please </a:t>
            </a:r>
            <a:r>
              <a:rPr lang="en-US" dirty="0">
                <a:solidFill>
                  <a:prstClr val="black"/>
                </a:solidFill>
                <a:latin typeface="Calibri" panose="020F0502020204030204" pitchFamily="34" charset="0"/>
              </a:rPr>
              <a:t>pose questions at any time in the Questions box</a:t>
            </a:r>
            <a:r>
              <a:rPr lang="en-US" dirty="0" smtClean="0">
                <a:solidFill>
                  <a:prstClr val="black"/>
                </a:solidFill>
                <a:latin typeface="Calibri" panose="020F0502020204030204" pitchFamily="34" charset="0"/>
              </a:rPr>
              <a:t>. We will try to get to as many as we can at the end.</a:t>
            </a:r>
            <a:endParaRPr lang="en-US" dirty="0">
              <a:solidFill>
                <a:prstClr val="black"/>
              </a:solidFill>
              <a:latin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The webinar and slides will be </a:t>
            </a:r>
            <a:r>
              <a:rPr lang="en-US" dirty="0" smtClean="0">
                <a:latin typeface="Calibri" panose="020F0502020204030204" pitchFamily="34" charset="0"/>
              </a:rPr>
              <a:t>posted following </a:t>
            </a:r>
            <a:r>
              <a:rPr lang="en-US" dirty="0">
                <a:latin typeface="Calibri" panose="020F0502020204030204" pitchFamily="34" charset="0"/>
              </a:rPr>
              <a:t>the presentation.  Feel free to share with your staff and any other stakeholders</a:t>
            </a:r>
            <a:r>
              <a:rPr lang="en-US" dirty="0" smtClean="0">
                <a:latin typeface="Calibri" panose="020F0502020204030204" pitchFamily="34" charset="0"/>
              </a:rPr>
              <a:t>.</a:t>
            </a:r>
          </a:p>
          <a:p>
            <a:pPr marL="285750" indent="-285750">
              <a:buFont typeface="Arial" panose="020B0604020202020204" pitchFamily="34" charset="0"/>
              <a:buChar char="•"/>
            </a:pPr>
            <a:endParaRPr lang="en-US" dirty="0">
              <a:solidFill>
                <a:prstClr val="black"/>
              </a:solidFill>
              <a:latin typeface="Calibri" panose="020F0502020204030204" pitchFamily="34" charset="0"/>
            </a:endParaRPr>
          </a:p>
          <a:p>
            <a:pPr marL="0" indent="0">
              <a:buNone/>
            </a:pPr>
            <a:endParaRPr lang="en-US" dirty="0"/>
          </a:p>
        </p:txBody>
      </p:sp>
      <p:pic>
        <p:nvPicPr>
          <p:cNvPr id="6" name="Content Placeholder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6727" y="880382"/>
            <a:ext cx="2170073" cy="4525963"/>
          </a:xfrm>
          <a:prstGeom prst="rect">
            <a:avLst/>
          </a:prstGeom>
        </p:spPr>
      </p:pic>
      <p:sp>
        <p:nvSpPr>
          <p:cNvPr id="9" name="Content Placeholder 8"/>
          <p:cNvSpPr>
            <a:spLocks noGrp="1"/>
          </p:cNvSpPr>
          <p:nvPr>
            <p:ph sz="half" idx="2"/>
          </p:nvPr>
        </p:nvSpPr>
        <p:spPr>
          <a:xfrm>
            <a:off x="4924994" y="2816150"/>
            <a:ext cx="1905001" cy="2221706"/>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marL="0" indent="0" algn="ctr">
              <a:buNone/>
            </a:pPr>
            <a:r>
              <a:rPr lang="en-US" sz="2400" dirty="0" smtClean="0">
                <a:solidFill>
                  <a:schemeClr val="tx1"/>
                </a:solidFill>
              </a:rPr>
              <a:t>Ask a Question!</a:t>
            </a:r>
            <a:endParaRPr lang="en-US" sz="2400" dirty="0">
              <a:solidFill>
                <a:schemeClr val="tx1"/>
              </a:solidFill>
            </a:endParaRPr>
          </a:p>
        </p:txBody>
      </p:sp>
    </p:spTree>
    <p:extLst>
      <p:ext uri="{BB962C8B-B14F-4D97-AF65-F5344CB8AC3E}">
        <p14:creationId xmlns:p14="http://schemas.microsoft.com/office/powerpoint/2010/main" val="174242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Retooling the Rules</a:t>
            </a:r>
            <a:endParaRPr lang="en-US" dirty="0"/>
          </a:p>
        </p:txBody>
      </p:sp>
      <p:sp>
        <p:nvSpPr>
          <p:cNvPr id="3" name="Content Placeholder 2"/>
          <p:cNvSpPr>
            <a:spLocks noGrp="1"/>
          </p:cNvSpPr>
          <p:nvPr>
            <p:ph idx="1"/>
          </p:nvPr>
        </p:nvSpPr>
        <p:spPr>
          <a:xfrm>
            <a:off x="-377073" y="1443383"/>
            <a:ext cx="9704647" cy="4327856"/>
          </a:xfrm>
        </p:spPr>
        <p:txBody>
          <a:bodyPr>
            <a:normAutofit/>
          </a:bodyPr>
          <a:lstStyle/>
          <a:p>
            <a:pPr marL="0" indent="0">
              <a:buNone/>
            </a:pPr>
            <a:endParaRPr lang="en-US" dirty="0" smtClean="0"/>
          </a:p>
          <a:p>
            <a:pPr marL="0" indent="0" algn="ctr">
              <a:buNone/>
            </a:pPr>
            <a:endParaRPr lang="en-US" sz="4400" dirty="0" smtClean="0"/>
          </a:p>
          <a:p>
            <a:pPr marL="0" indent="0">
              <a:buNone/>
            </a:pPr>
            <a:r>
              <a:rPr lang="en-US" sz="4000" b="1" dirty="0" smtClean="0">
                <a:solidFill>
                  <a:srgbClr val="F79646"/>
                </a:solidFill>
              </a:rPr>
              <a:t>         </a:t>
            </a:r>
            <a:r>
              <a:rPr lang="en-US" sz="4800" b="1" dirty="0" smtClean="0"/>
              <a:t>Rules</a:t>
            </a:r>
            <a:r>
              <a:rPr lang="en-US" sz="4800" dirty="0" smtClean="0"/>
              <a:t>               </a:t>
            </a:r>
            <a:r>
              <a:rPr lang="en-US" sz="4800" b="1" dirty="0" smtClean="0">
                <a:solidFill>
                  <a:schemeClr val="accent5"/>
                </a:solidFill>
              </a:rPr>
              <a:t>Expectations</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Right Arrow 3"/>
          <p:cNvSpPr/>
          <p:nvPr/>
        </p:nvSpPr>
        <p:spPr>
          <a:xfrm>
            <a:off x="2718889" y="2630300"/>
            <a:ext cx="2341817" cy="1428647"/>
          </a:xfrm>
          <a:prstGeom prst="rightArrow">
            <a:avLst>
              <a:gd name="adj1" fmla="val 1153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50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6834" y="0"/>
            <a:ext cx="7035666" cy="5930900"/>
          </a:xfrm>
        </p:spPr>
        <p:txBody>
          <a:bodyPr>
            <a:normAutofit/>
          </a:bodyPr>
          <a:lstStyle/>
          <a:p>
            <a:pPr marL="0" indent="0">
              <a:buNone/>
            </a:pPr>
            <a:endParaRPr lang="en-US" dirty="0" smtClean="0"/>
          </a:p>
          <a:p>
            <a:pPr marL="0" indent="0" algn="ctr">
              <a:buNone/>
            </a:pPr>
            <a:endParaRPr lang="en-US" sz="4400" dirty="0" smtClean="0"/>
          </a:p>
          <a:p>
            <a:pPr marL="0" indent="0">
              <a:buNone/>
            </a:pPr>
            <a:r>
              <a:rPr lang="en-US" b="1" dirty="0" smtClean="0"/>
              <a:t>DO </a:t>
            </a:r>
            <a:r>
              <a:rPr lang="en-US" dirty="0" smtClean="0"/>
              <a:t>promote safety.</a:t>
            </a:r>
          </a:p>
          <a:p>
            <a:pPr marL="0" indent="0">
              <a:buNone/>
            </a:pPr>
            <a:endParaRPr lang="en-US" dirty="0" smtClean="0"/>
          </a:p>
          <a:p>
            <a:pPr marL="0" indent="0">
              <a:buNone/>
            </a:pPr>
            <a:r>
              <a:rPr lang="en-US" b="1" dirty="0" smtClean="0"/>
              <a:t>DO NOT </a:t>
            </a:r>
            <a:r>
              <a:rPr lang="en-US" dirty="0" smtClean="0"/>
              <a:t>try to change or</a:t>
            </a:r>
          </a:p>
          <a:p>
            <a:pPr marL="0" indent="0">
              <a:buNone/>
            </a:pPr>
            <a:r>
              <a:rPr lang="en-US" dirty="0" smtClean="0"/>
              <a:t>control people or their </a:t>
            </a:r>
          </a:p>
          <a:p>
            <a:pPr marL="0" indent="0">
              <a:buNone/>
            </a:pPr>
            <a:r>
              <a:rPr lang="en-US" dirty="0" smtClean="0"/>
              <a:t>behaviors. </a:t>
            </a:r>
          </a:p>
          <a:p>
            <a:pPr marL="0" indent="0" algn="ctr">
              <a:buNone/>
            </a:pPr>
            <a:endParaRPr lang="en-US" dirty="0"/>
          </a:p>
          <a:p>
            <a:pPr marL="0" indent="0">
              <a:buNone/>
            </a:pPr>
            <a:r>
              <a:rPr lang="en-US" sz="2000" b="1" dirty="0" smtClean="0"/>
              <a:t>          -Iain </a:t>
            </a:r>
            <a:r>
              <a:rPr lang="en-US" sz="2000" b="1" dirty="0"/>
              <a:t>De Jong, OrgCode Consulting </a:t>
            </a:r>
          </a:p>
          <a:p>
            <a:pPr marL="0" indent="0">
              <a:buNone/>
            </a:pPr>
            <a:endParaRPr lang="en-US" sz="2000" dirty="0"/>
          </a:p>
          <a:p>
            <a:pPr marL="0" indent="0">
              <a:buNone/>
            </a:pPr>
            <a:endParaRPr lang="en-US" dirty="0"/>
          </a:p>
          <a:p>
            <a:pPr marL="0" indent="0">
              <a:buNone/>
            </a:pPr>
            <a:endParaRPr lang="en-US" dirty="0"/>
          </a:p>
          <a:p>
            <a:pPr marL="0" indent="0" algn="r">
              <a:buNone/>
            </a:pPr>
            <a:endParaRPr lang="en-US" b="1" dirty="0"/>
          </a:p>
          <a:p>
            <a:pPr marL="0" indent="0">
              <a:buNone/>
            </a:pPr>
            <a:endParaRPr lang="en-US" dirty="0" smtClean="0"/>
          </a:p>
          <a:p>
            <a:pPr marL="0" indent="0">
              <a:buNone/>
            </a:pPr>
            <a:endParaRPr lang="en-US" dirty="0"/>
          </a:p>
          <a:p>
            <a:pPr marL="0" indent="0">
              <a:buNone/>
            </a:pPr>
            <a:endParaRPr lang="en-US" dirty="0" smtClean="0"/>
          </a:p>
        </p:txBody>
      </p:sp>
      <p:sp>
        <p:nvSpPr>
          <p:cNvPr id="7" name="Title 1"/>
          <p:cNvSpPr>
            <a:spLocks noGrp="1"/>
          </p:cNvSpPr>
          <p:nvPr>
            <p:ph type="title"/>
          </p:nvPr>
        </p:nvSpPr>
        <p:spPr>
          <a:xfrm>
            <a:off x="2451100" y="0"/>
            <a:ext cx="8229600" cy="1143000"/>
          </a:xfrm>
        </p:spPr>
        <p:txBody>
          <a:bodyPr/>
          <a:lstStyle/>
          <a:p>
            <a:r>
              <a:rPr lang="en-US" dirty="0" smtClean="0"/>
              <a:t>Retooling the Rules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9400"/>
            <a:ext cx="3875747" cy="5194300"/>
          </a:xfrm>
          <a:prstGeom prst="rect">
            <a:avLst/>
          </a:prstGeom>
        </p:spPr>
      </p:pic>
    </p:spTree>
    <p:extLst>
      <p:ext uri="{BB962C8B-B14F-4D97-AF65-F5344CB8AC3E}">
        <p14:creationId xmlns:p14="http://schemas.microsoft.com/office/powerpoint/2010/main" val="395749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Retooling The Rules: Do Promote Safety</a:t>
            </a:r>
            <a:endParaRPr lang="en-US" sz="3200" dirty="0"/>
          </a:p>
        </p:txBody>
      </p:sp>
      <p:sp>
        <p:nvSpPr>
          <p:cNvPr id="3" name="Content Placeholder 2"/>
          <p:cNvSpPr>
            <a:spLocks noGrp="1"/>
          </p:cNvSpPr>
          <p:nvPr>
            <p:ph idx="1"/>
          </p:nvPr>
        </p:nvSpPr>
        <p:spPr>
          <a:xfrm>
            <a:off x="457200" y="1239057"/>
            <a:ext cx="8229600" cy="4708525"/>
          </a:xfrm>
        </p:spPr>
        <p:txBody>
          <a:bodyPr>
            <a:normAutofit fontScale="55000" lnSpcReduction="20000"/>
          </a:bodyPr>
          <a:lstStyle/>
          <a:p>
            <a:pPr lvl="0"/>
            <a:r>
              <a:rPr lang="en-CA" b="1" dirty="0" smtClean="0"/>
              <a:t>Focus </a:t>
            </a:r>
            <a:r>
              <a:rPr lang="en-CA" b="1" dirty="0"/>
              <a:t>on respect in </a:t>
            </a:r>
            <a:r>
              <a:rPr lang="en-CA" b="1" dirty="0" smtClean="0"/>
              <a:t>behaviour</a:t>
            </a:r>
            <a:r>
              <a:rPr lang="en-CA" dirty="0" smtClean="0"/>
              <a:t>, </a:t>
            </a:r>
            <a:r>
              <a:rPr lang="en-CA" dirty="0"/>
              <a:t>not punishment for </a:t>
            </a:r>
            <a:r>
              <a:rPr lang="en-CA" dirty="0" smtClean="0"/>
              <a:t>actions</a:t>
            </a:r>
          </a:p>
          <a:p>
            <a:pPr lvl="0"/>
            <a:r>
              <a:rPr lang="en-CA" b="1" dirty="0" smtClean="0"/>
              <a:t>Use a trauma-informed </a:t>
            </a:r>
            <a:r>
              <a:rPr lang="en-CA" dirty="0" smtClean="0"/>
              <a:t>approach</a:t>
            </a:r>
            <a:endParaRPr lang="en-CA" dirty="0"/>
          </a:p>
          <a:p>
            <a:pPr lvl="0"/>
            <a:r>
              <a:rPr lang="en-CA" b="1" dirty="0"/>
              <a:t>Use restrictions and barring sparingly</a:t>
            </a:r>
            <a:r>
              <a:rPr lang="en-CA" dirty="0"/>
              <a:t>, and always connect people to alternative resources as best as possible</a:t>
            </a:r>
          </a:p>
          <a:p>
            <a:pPr lvl="0"/>
            <a:r>
              <a:rPr lang="en-CA" b="1" dirty="0"/>
              <a:t>Know </a:t>
            </a:r>
            <a:r>
              <a:rPr lang="en-CA" b="1" dirty="0" smtClean="0"/>
              <a:t>your </a:t>
            </a:r>
            <a:r>
              <a:rPr lang="en-CA" b="1" dirty="0"/>
              <a:t>own values and beliefs</a:t>
            </a:r>
            <a:r>
              <a:rPr lang="en-CA" dirty="0"/>
              <a:t>; </a:t>
            </a:r>
            <a:r>
              <a:rPr lang="en-CA" dirty="0" smtClean="0"/>
              <a:t>but, not </a:t>
            </a:r>
            <a:r>
              <a:rPr lang="en-CA" dirty="0"/>
              <a:t>impose those on others</a:t>
            </a:r>
          </a:p>
          <a:p>
            <a:pPr lvl="0"/>
            <a:r>
              <a:rPr lang="en-CA" b="1" dirty="0"/>
              <a:t>Accept people </a:t>
            </a:r>
            <a:r>
              <a:rPr lang="en-CA" dirty="0"/>
              <a:t>without judgment</a:t>
            </a:r>
          </a:p>
          <a:p>
            <a:pPr lvl="0"/>
            <a:r>
              <a:rPr lang="en-CA" b="1" dirty="0"/>
              <a:t>Treat </a:t>
            </a:r>
            <a:r>
              <a:rPr lang="en-CA" b="1" dirty="0" smtClean="0"/>
              <a:t>guests’ </a:t>
            </a:r>
            <a:r>
              <a:rPr lang="en-CA" dirty="0" smtClean="0"/>
              <a:t>belongings </a:t>
            </a:r>
            <a:r>
              <a:rPr lang="en-CA" dirty="0"/>
              <a:t>respectfully</a:t>
            </a:r>
          </a:p>
          <a:p>
            <a:pPr lvl="0"/>
            <a:r>
              <a:rPr lang="en-CA" b="1" dirty="0"/>
              <a:t>Encourage access </a:t>
            </a:r>
            <a:r>
              <a:rPr lang="en-CA" dirty="0"/>
              <a:t>to basic needs like hygiene with dignity</a:t>
            </a:r>
          </a:p>
          <a:p>
            <a:pPr lvl="0"/>
            <a:r>
              <a:rPr lang="en-CA" b="1" dirty="0"/>
              <a:t>Reinforce the strengths </a:t>
            </a:r>
            <a:r>
              <a:rPr lang="en-CA" dirty="0"/>
              <a:t>of each person</a:t>
            </a:r>
          </a:p>
          <a:p>
            <a:pPr lvl="0"/>
            <a:r>
              <a:rPr lang="en-CA" b="1" dirty="0"/>
              <a:t>Talk about housing </a:t>
            </a:r>
            <a:r>
              <a:rPr lang="en-CA" dirty="0"/>
              <a:t>and community integration</a:t>
            </a:r>
          </a:p>
          <a:p>
            <a:pPr lvl="0"/>
            <a:r>
              <a:rPr lang="en-CA" b="1" dirty="0"/>
              <a:t>Be transparent </a:t>
            </a:r>
            <a:r>
              <a:rPr lang="en-CA" dirty="0"/>
              <a:t>in how decisions are made </a:t>
            </a:r>
            <a:r>
              <a:rPr lang="en-CA" i="1" dirty="0"/>
              <a:t>with</a:t>
            </a:r>
            <a:r>
              <a:rPr lang="en-CA" dirty="0"/>
              <a:t> guests, not about them</a:t>
            </a:r>
          </a:p>
          <a:p>
            <a:pPr lvl="0"/>
            <a:r>
              <a:rPr lang="en-CA" b="1" dirty="0"/>
              <a:t>Circulate frequently throughout </a:t>
            </a:r>
            <a:r>
              <a:rPr lang="en-CA" dirty="0"/>
              <a:t>the shelter </a:t>
            </a:r>
            <a:r>
              <a:rPr lang="en-CA" dirty="0" smtClean="0"/>
              <a:t>and </a:t>
            </a:r>
            <a:r>
              <a:rPr lang="en-CA" dirty="0"/>
              <a:t>actively engage with guests to encourage housing and promote hope</a:t>
            </a:r>
          </a:p>
          <a:p>
            <a:pPr lvl="0"/>
            <a:r>
              <a:rPr lang="en-CA" b="1" dirty="0"/>
              <a:t>Be sensitive </a:t>
            </a:r>
            <a:r>
              <a:rPr lang="en-CA" dirty="0"/>
              <a:t>to the power </a:t>
            </a:r>
            <a:r>
              <a:rPr lang="en-CA" dirty="0" smtClean="0"/>
              <a:t>of your position</a:t>
            </a:r>
          </a:p>
          <a:p>
            <a:pPr marL="0" indent="0" algn="r">
              <a:buNone/>
            </a:pPr>
            <a:r>
              <a:rPr lang="en-US" b="1" dirty="0"/>
              <a:t>-Iain De Jong, </a:t>
            </a:r>
            <a:r>
              <a:rPr lang="en-US" b="1" dirty="0" smtClean="0"/>
              <a:t>OrgCode Consulting </a:t>
            </a:r>
            <a:endParaRPr lang="en-US" b="1" dirty="0"/>
          </a:p>
          <a:p>
            <a:pPr lvl="0"/>
            <a:endParaRPr lang="en-CA" dirty="0"/>
          </a:p>
        </p:txBody>
      </p:sp>
    </p:spTree>
    <p:extLst>
      <p:ext uri="{BB962C8B-B14F-4D97-AF65-F5344CB8AC3E}">
        <p14:creationId xmlns:p14="http://schemas.microsoft.com/office/powerpoint/2010/main" val="1410305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Changing/Controlling Behavior </a:t>
            </a:r>
            <a:r>
              <a:rPr lang="en-US" smtClean="0"/>
              <a:t/>
            </a:r>
            <a:br>
              <a:rPr lang="en-US" smtClean="0"/>
            </a:br>
            <a:r>
              <a:rPr lang="en-US" b="1" i="1" dirty="0"/>
              <a:t>o</a:t>
            </a:r>
            <a:r>
              <a:rPr lang="en-US" b="1" i="1" smtClean="0"/>
              <a:t>r </a:t>
            </a:r>
            <a:r>
              <a:rPr lang="en-US" dirty="0" smtClean="0"/>
              <a:t/>
            </a:r>
            <a:br>
              <a:rPr lang="en-US" dirty="0" smtClean="0"/>
            </a:br>
            <a:r>
              <a:rPr lang="en-US" dirty="0" smtClean="0"/>
              <a:t>Promoting Safety?</a:t>
            </a:r>
            <a:endParaRPr lang="en-US" dirty="0"/>
          </a:p>
        </p:txBody>
      </p:sp>
      <p:sp>
        <p:nvSpPr>
          <p:cNvPr id="3" name="Content Placeholder 2"/>
          <p:cNvSpPr>
            <a:spLocks noGrp="1"/>
          </p:cNvSpPr>
          <p:nvPr>
            <p:ph idx="1"/>
          </p:nvPr>
        </p:nvSpPr>
        <p:spPr>
          <a:xfrm>
            <a:off x="787400" y="1735138"/>
            <a:ext cx="8229600" cy="4525963"/>
          </a:xfrm>
        </p:spPr>
        <p:txBody>
          <a:bodyPr>
            <a:normAutofit fontScale="77500" lnSpcReduction="20000"/>
          </a:bodyPr>
          <a:lstStyle/>
          <a:p>
            <a:endParaRPr lang="en-US" dirty="0" smtClean="0"/>
          </a:p>
          <a:p>
            <a:r>
              <a:rPr lang="en-US" sz="4000" dirty="0" smtClean="0"/>
              <a:t>Sobriety</a:t>
            </a:r>
          </a:p>
          <a:p>
            <a:r>
              <a:rPr lang="en-US" sz="4000" dirty="0" smtClean="0"/>
              <a:t>Searching Belongings</a:t>
            </a:r>
          </a:p>
          <a:p>
            <a:r>
              <a:rPr lang="en-US" sz="4000" dirty="0" smtClean="0"/>
              <a:t>Criminal History</a:t>
            </a:r>
          </a:p>
          <a:p>
            <a:r>
              <a:rPr lang="en-US" sz="4000" dirty="0" smtClean="0"/>
              <a:t>Weapons</a:t>
            </a:r>
          </a:p>
          <a:p>
            <a:r>
              <a:rPr lang="en-US" sz="4000" dirty="0" smtClean="0"/>
              <a:t>Curfews</a:t>
            </a:r>
          </a:p>
          <a:p>
            <a:r>
              <a:rPr lang="en-US" sz="4000" dirty="0" smtClean="0"/>
              <a:t>Chores</a:t>
            </a:r>
          </a:p>
          <a:p>
            <a:r>
              <a:rPr lang="en-US" sz="4000" dirty="0" smtClean="0"/>
              <a:t>Case Management</a:t>
            </a:r>
          </a:p>
          <a:p>
            <a:r>
              <a:rPr lang="en-US" sz="4000" dirty="0" smtClean="0"/>
              <a:t>Permanent Barring</a:t>
            </a:r>
          </a:p>
          <a:p>
            <a:endParaRPr lang="en-US" sz="4000" b="1" dirty="0" smtClean="0">
              <a:solidFill>
                <a:schemeClr val="accent1"/>
              </a:solidFill>
            </a:endParaRP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9970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Retooling the Rules</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pPr marL="0" indent="0" algn="ctr">
              <a:buNone/>
            </a:pPr>
            <a:r>
              <a:rPr lang="en-US" sz="4400" dirty="0" smtClean="0"/>
              <a:t>The “Marvin” Rule</a:t>
            </a:r>
            <a:endParaRPr lang="en-US" sz="4400" dirty="0"/>
          </a:p>
        </p:txBody>
      </p:sp>
      <p:pic>
        <p:nvPicPr>
          <p:cNvPr id="4" name="Picture 3"/>
          <p:cNvPicPr>
            <a:picLocks noChangeAspect="1"/>
          </p:cNvPicPr>
          <p:nvPr/>
        </p:nvPicPr>
        <p:blipFill>
          <a:blip r:embed="rId3"/>
          <a:stretch>
            <a:fillRect/>
          </a:stretch>
        </p:blipFill>
        <p:spPr>
          <a:xfrm>
            <a:off x="3527777" y="3094164"/>
            <a:ext cx="2173111" cy="2849436"/>
          </a:xfrm>
          <a:prstGeom prst="rect">
            <a:avLst/>
          </a:prstGeom>
        </p:spPr>
      </p:pic>
    </p:spTree>
    <p:extLst>
      <p:ext uri="{BB962C8B-B14F-4D97-AF65-F5344CB8AC3E}">
        <p14:creationId xmlns:p14="http://schemas.microsoft.com/office/powerpoint/2010/main" val="4113514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Retooling the Rules</a:t>
            </a:r>
            <a:endParaRPr lang="en-US" dirty="0"/>
          </a:p>
        </p:txBody>
      </p:sp>
      <p:sp>
        <p:nvSpPr>
          <p:cNvPr id="3" name="Content Placeholder 2"/>
          <p:cNvSpPr>
            <a:spLocks noGrp="1"/>
          </p:cNvSpPr>
          <p:nvPr>
            <p:ph idx="1"/>
          </p:nvPr>
        </p:nvSpPr>
        <p:spPr>
          <a:xfrm>
            <a:off x="457200" y="1258871"/>
            <a:ext cx="8229600" cy="4525963"/>
          </a:xfrm>
        </p:spPr>
        <p:txBody>
          <a:bodyPr>
            <a:normAutofit/>
          </a:bodyPr>
          <a:lstStyle/>
          <a:p>
            <a:endParaRPr lang="en-US" sz="2800" dirty="0"/>
          </a:p>
          <a:p>
            <a:pPr marL="0" indent="0">
              <a:buNone/>
            </a:pPr>
            <a:endParaRPr lang="en-US" sz="2800" dirty="0"/>
          </a:p>
          <a:p>
            <a:pPr marL="0" indent="0">
              <a:buNone/>
            </a:pPr>
            <a:endParaRPr lang="en-US" sz="2800" dirty="0" smtClean="0"/>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1686902" y="1386189"/>
            <a:ext cx="5775157" cy="4636020"/>
          </a:xfrm>
          <a:prstGeom prst="rect">
            <a:avLst/>
          </a:prstGeom>
        </p:spPr>
      </p:pic>
    </p:spTree>
    <p:extLst>
      <p:ext uri="{BB962C8B-B14F-4D97-AF65-F5344CB8AC3E}">
        <p14:creationId xmlns:p14="http://schemas.microsoft.com/office/powerpoint/2010/main" val="2942190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Retooling the Rules</a:t>
            </a:r>
            <a:endParaRPr lang="en-US" dirty="0"/>
          </a:p>
        </p:txBody>
      </p:sp>
      <p:pic>
        <p:nvPicPr>
          <p:cNvPr id="4" name="Content Placeholder 3" descr="Good shelter rules.jpg"/>
          <p:cNvPicPr>
            <a:picLocks noGrp="1" noChangeAspect="1"/>
          </p:cNvPicPr>
          <p:nvPr>
            <p:ph idx="1"/>
          </p:nvPr>
        </p:nvPicPr>
        <p:blipFill rotWithShape="1">
          <a:blip r:embed="rId3">
            <a:duotone>
              <a:prstClr val="black"/>
              <a:schemeClr val="accent5">
                <a:tint val="45000"/>
                <a:satMod val="400000"/>
              </a:schemeClr>
            </a:duotone>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l="-72230" t="1" r="-73651" b="6869"/>
          <a:stretch/>
        </p:blipFill>
        <p:spPr>
          <a:xfrm>
            <a:off x="-2007728" y="1417638"/>
            <a:ext cx="13092142" cy="4310061"/>
          </a:xfrm>
        </p:spPr>
      </p:pic>
    </p:spTree>
    <p:extLst>
      <p:ext uri="{BB962C8B-B14F-4D97-AF65-F5344CB8AC3E}">
        <p14:creationId xmlns:p14="http://schemas.microsoft.com/office/powerpoint/2010/main" val="4221495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Contact Us!</a:t>
            </a: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Cynthia Nagendra</a:t>
            </a:r>
          </a:p>
          <a:p>
            <a:pPr marL="0" indent="0" algn="ctr">
              <a:buNone/>
            </a:pPr>
            <a:r>
              <a:rPr lang="en-US" sz="3600" b="1" dirty="0" smtClean="0">
                <a:solidFill>
                  <a:schemeClr val="bg1"/>
                </a:solidFill>
              </a:rPr>
              <a:t>Ben Cattell Noll</a:t>
            </a:r>
          </a:p>
          <a:p>
            <a:pPr marL="0" indent="0" algn="ctr">
              <a:buNone/>
            </a:pPr>
            <a:r>
              <a:rPr lang="en-US" sz="3600" b="1" dirty="0" smtClean="0">
                <a:solidFill>
                  <a:schemeClr val="bg1"/>
                </a:solidFill>
              </a:rPr>
              <a:t>The Center for Capacity Building</a:t>
            </a:r>
            <a:endParaRPr lang="en-US" sz="3600" dirty="0" smtClean="0">
              <a:solidFill>
                <a:schemeClr val="bg1"/>
              </a:solidFill>
            </a:endParaRPr>
          </a:p>
          <a:p>
            <a:pPr marL="0" indent="0" algn="ctr">
              <a:buNone/>
            </a:pPr>
            <a:endParaRPr lang="en-US" sz="3600" dirty="0" smtClean="0">
              <a:solidFill>
                <a:schemeClr val="bg1"/>
              </a:solidFill>
            </a:endParaRPr>
          </a:p>
          <a:p>
            <a:pPr marL="0" indent="0" algn="ctr">
              <a:buNone/>
            </a:pPr>
            <a:r>
              <a:rPr lang="en-US" sz="3600" b="1" dirty="0" smtClean="0">
                <a:solidFill>
                  <a:schemeClr val="bg1"/>
                </a:solidFill>
                <a:hlinkClick r:id="rId4"/>
              </a:rPr>
              <a:t>Email: </a:t>
            </a:r>
            <a:r>
              <a:rPr lang="en-US" sz="3600" b="1" dirty="0">
                <a:solidFill>
                  <a:schemeClr val="bg1"/>
                </a:solidFill>
                <a:hlinkClick r:id="rId4"/>
              </a:rPr>
              <a:t>t</a:t>
            </a:r>
            <a:r>
              <a:rPr lang="en-US" sz="3600" b="1" dirty="0" smtClean="0">
                <a:solidFill>
                  <a:schemeClr val="bg1"/>
                </a:solidFill>
                <a:hlinkClick r:id="rId4"/>
              </a:rPr>
              <a:t>hecenter</a:t>
            </a:r>
            <a:r>
              <a:rPr lang="en-US" sz="3600" b="1" dirty="0">
                <a:solidFill>
                  <a:schemeClr val="bg1"/>
                </a:solidFill>
                <a:hlinkClick r:id="rId4"/>
              </a:rPr>
              <a:t>@naeh.org</a:t>
            </a:r>
            <a:endParaRPr lang="en-US" sz="3600" b="1" dirty="0">
              <a:solidFill>
                <a:schemeClr val="bg1"/>
              </a:solidFill>
            </a:endParaRPr>
          </a:p>
          <a:p>
            <a:pPr marL="0" indent="0" algn="ctr">
              <a:buNone/>
            </a:pPr>
            <a:endParaRPr lang="en-US" sz="3600" dirty="0" smtClean="0">
              <a:solidFill>
                <a:schemeClr val="bg1"/>
              </a:solidFill>
            </a:endParaRPr>
          </a:p>
        </p:txBody>
      </p:sp>
    </p:spTree>
    <p:extLst>
      <p:ext uri="{BB962C8B-B14F-4D97-AF65-F5344CB8AC3E}">
        <p14:creationId xmlns:p14="http://schemas.microsoft.com/office/powerpoint/2010/main" val="3037697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3515" y="947402"/>
            <a:ext cx="4380797" cy="4368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192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Transitioning from </a:t>
            </a:r>
            <a:br>
              <a:rPr lang="en-US" dirty="0" smtClean="0"/>
            </a:br>
            <a:r>
              <a:rPr lang="en-US" dirty="0" smtClean="0"/>
              <a:t>High to Low Barrier Shelter</a:t>
            </a:r>
            <a:endParaRPr lang="en-US" dirty="0"/>
          </a:p>
        </p:txBody>
      </p:sp>
      <p:sp>
        <p:nvSpPr>
          <p:cNvPr id="3" name="Subtitle 2"/>
          <p:cNvSpPr>
            <a:spLocks noGrp="1"/>
          </p:cNvSpPr>
          <p:nvPr>
            <p:ph type="subTitle" idx="1"/>
          </p:nvPr>
        </p:nvSpPr>
        <p:spPr/>
        <p:txBody>
          <a:bodyPr>
            <a:normAutofit fontScale="47500" lnSpcReduction="20000"/>
          </a:bodyPr>
          <a:lstStyle/>
          <a:p>
            <a:r>
              <a:rPr lang="en-US" sz="8000" dirty="0" smtClean="0">
                <a:solidFill>
                  <a:schemeClr val="tx1"/>
                </a:solidFill>
              </a:rPr>
              <a:t> </a:t>
            </a:r>
            <a:r>
              <a:rPr lang="en-US" sz="8000" i="1" dirty="0" smtClean="0">
                <a:solidFill>
                  <a:schemeClr val="tx1"/>
                </a:solidFill>
              </a:rPr>
              <a:t>From Start to Finish</a:t>
            </a:r>
          </a:p>
          <a:p>
            <a:endParaRPr lang="en-US" dirty="0" smtClean="0"/>
          </a:p>
          <a:p>
            <a:endParaRPr lang="en-US" dirty="0" smtClean="0">
              <a:solidFill>
                <a:schemeClr val="tx1"/>
              </a:solidFill>
            </a:endParaRPr>
          </a:p>
          <a:p>
            <a:r>
              <a:rPr lang="en-US" dirty="0" smtClean="0">
                <a:solidFill>
                  <a:schemeClr val="tx1"/>
                </a:solidFill>
              </a:rPr>
              <a:t>Katherine Hammer</a:t>
            </a:r>
          </a:p>
          <a:p>
            <a:r>
              <a:rPr lang="en-US" dirty="0" smtClean="0">
                <a:solidFill>
                  <a:schemeClr val="tx1"/>
                </a:solidFill>
              </a:rPr>
              <a:t>The Lewis Center</a:t>
            </a:r>
          </a:p>
          <a:p>
            <a:r>
              <a:rPr lang="en-US" dirty="0" smtClean="0">
                <a:solidFill>
                  <a:schemeClr val="tx1"/>
                </a:solidFill>
              </a:rPr>
              <a:t>Palm Beach County, Florida  </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7100" y="381000"/>
            <a:ext cx="2209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000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66" y="160827"/>
            <a:ext cx="8229600" cy="1143000"/>
          </a:xfrm>
        </p:spPr>
        <p:txBody>
          <a:bodyPr>
            <a:normAutofit/>
          </a:bodyPr>
          <a:lstStyle/>
          <a:p>
            <a:r>
              <a:rPr lang="en-US" dirty="0" smtClean="0"/>
              <a:t>Today’s Speakers</a:t>
            </a:r>
          </a:p>
        </p:txBody>
      </p:sp>
      <p:sp>
        <p:nvSpPr>
          <p:cNvPr id="3" name="Content Placeholder 2"/>
          <p:cNvSpPr>
            <a:spLocks noGrp="1"/>
          </p:cNvSpPr>
          <p:nvPr>
            <p:ph idx="1"/>
          </p:nvPr>
        </p:nvSpPr>
        <p:spPr>
          <a:xfrm>
            <a:off x="829826" y="1448035"/>
            <a:ext cx="7463480" cy="3546915"/>
          </a:xfrm>
        </p:spPr>
        <p:txBody>
          <a:bodyPr>
            <a:normAutofit fontScale="25000" lnSpcReduction="20000"/>
          </a:bodyPr>
          <a:lstStyle/>
          <a:p>
            <a:pPr marL="0" lvl="0" indent="0" algn="ctr">
              <a:buNone/>
            </a:pPr>
            <a:endParaRPr lang="en-US" sz="3800" b="1" dirty="0" smtClean="0"/>
          </a:p>
          <a:p>
            <a:pPr marL="0" indent="0" algn="ctr">
              <a:buNone/>
            </a:pPr>
            <a:r>
              <a:rPr lang="en-US" sz="7200" b="1" dirty="0" smtClean="0">
                <a:solidFill>
                  <a:schemeClr val="accent5"/>
                </a:solidFill>
              </a:rPr>
              <a:t>Ben Cattell Noll</a:t>
            </a:r>
          </a:p>
          <a:p>
            <a:pPr marL="0" indent="0" algn="ctr">
              <a:buNone/>
            </a:pPr>
            <a:r>
              <a:rPr lang="en-US" sz="7200" b="1" dirty="0" smtClean="0"/>
              <a:t>TA Specialist</a:t>
            </a:r>
          </a:p>
          <a:p>
            <a:pPr marL="0" indent="0" algn="ctr">
              <a:buNone/>
            </a:pPr>
            <a:r>
              <a:rPr lang="en-US" sz="7200" b="1" dirty="0">
                <a:solidFill>
                  <a:srgbClr val="000000"/>
                </a:solidFill>
              </a:rPr>
              <a:t>Center for Capacity Building, NAEH</a:t>
            </a:r>
          </a:p>
          <a:p>
            <a:pPr marL="0" indent="0" algn="ctr">
              <a:buNone/>
            </a:pPr>
            <a:endParaRPr lang="en-US" sz="7200" b="1" dirty="0" smtClean="0">
              <a:solidFill>
                <a:schemeClr val="accent5"/>
              </a:solidFill>
            </a:endParaRPr>
          </a:p>
          <a:p>
            <a:pPr marL="0" indent="0" algn="ctr">
              <a:buNone/>
            </a:pPr>
            <a:r>
              <a:rPr lang="en-US" sz="7200" b="1" dirty="0" smtClean="0">
                <a:solidFill>
                  <a:schemeClr val="accent5"/>
                </a:solidFill>
              </a:rPr>
              <a:t>Cynthia </a:t>
            </a:r>
            <a:r>
              <a:rPr lang="en-US" sz="7200" b="1" dirty="0" smtClean="0">
                <a:solidFill>
                  <a:srgbClr val="4BACC6"/>
                </a:solidFill>
              </a:rPr>
              <a:t>Nagendra</a:t>
            </a:r>
          </a:p>
          <a:p>
            <a:pPr marL="0" indent="0" algn="ctr">
              <a:buNone/>
            </a:pPr>
            <a:r>
              <a:rPr lang="en-US" sz="7200" b="1" dirty="0" smtClean="0"/>
              <a:t> Director</a:t>
            </a:r>
          </a:p>
          <a:p>
            <a:pPr marL="0" indent="0" algn="ctr">
              <a:buNone/>
            </a:pPr>
            <a:r>
              <a:rPr lang="en-US" sz="7200" b="1" dirty="0" smtClean="0">
                <a:solidFill>
                  <a:srgbClr val="000000"/>
                </a:solidFill>
              </a:rPr>
              <a:t> </a:t>
            </a:r>
            <a:r>
              <a:rPr lang="en-US" sz="7200" b="1" dirty="0">
                <a:solidFill>
                  <a:srgbClr val="000000"/>
                </a:solidFill>
              </a:rPr>
              <a:t>Center for Capacity </a:t>
            </a:r>
            <a:r>
              <a:rPr lang="en-US" sz="7200" b="1" dirty="0" smtClean="0">
                <a:solidFill>
                  <a:srgbClr val="000000"/>
                </a:solidFill>
              </a:rPr>
              <a:t>Building, NAEH</a:t>
            </a:r>
          </a:p>
          <a:p>
            <a:pPr marL="0" indent="0" algn="ctr">
              <a:buNone/>
            </a:pPr>
            <a:endParaRPr lang="en-US" sz="7200" b="1" dirty="0">
              <a:solidFill>
                <a:srgbClr val="000000"/>
              </a:solidFill>
            </a:endParaRPr>
          </a:p>
          <a:p>
            <a:pPr marL="0" lvl="0" indent="0" algn="ctr">
              <a:buNone/>
            </a:pPr>
            <a:r>
              <a:rPr lang="en-US" sz="7200" b="1" dirty="0" smtClean="0">
                <a:solidFill>
                  <a:schemeClr val="accent5"/>
                </a:solidFill>
              </a:rPr>
              <a:t>Katherine Hammer</a:t>
            </a:r>
          </a:p>
          <a:p>
            <a:pPr marL="0" lvl="0" indent="0" algn="ctr">
              <a:buNone/>
            </a:pPr>
            <a:r>
              <a:rPr lang="en-US" sz="7200" b="1" dirty="0" smtClean="0"/>
              <a:t>Division Director- Homeless and Residential Services</a:t>
            </a:r>
            <a:endParaRPr lang="en-US" sz="7200" b="1" dirty="0" smtClean="0"/>
          </a:p>
          <a:p>
            <a:pPr marL="0" lvl="0" indent="0" algn="ctr">
              <a:buNone/>
            </a:pPr>
            <a:r>
              <a:rPr lang="en-US" sz="7200" b="1" dirty="0" smtClean="0"/>
              <a:t>The Lewis Center, Palm Beach County</a:t>
            </a:r>
          </a:p>
          <a:p>
            <a:pPr marL="0" indent="0" algn="ctr">
              <a:buNone/>
            </a:pPr>
            <a:endParaRPr lang="en-US" sz="7200" b="1" dirty="0"/>
          </a:p>
          <a:p>
            <a:pPr marL="0" indent="0" algn="ctr">
              <a:buNone/>
            </a:pPr>
            <a:r>
              <a:rPr lang="en-US" sz="7200" b="1" dirty="0" smtClean="0">
                <a:solidFill>
                  <a:schemeClr val="accent5"/>
                </a:solidFill>
              </a:rPr>
              <a:t>Liz </a:t>
            </a:r>
            <a:r>
              <a:rPr lang="en-US" sz="7200" b="1" dirty="0" err="1" smtClean="0">
                <a:solidFill>
                  <a:schemeClr val="accent5"/>
                </a:solidFill>
              </a:rPr>
              <a:t>Werley</a:t>
            </a:r>
            <a:r>
              <a:rPr lang="en-US" sz="7200" b="1" dirty="0" smtClean="0">
                <a:solidFill>
                  <a:schemeClr val="accent5"/>
                </a:solidFill>
              </a:rPr>
              <a:t>-Prieto</a:t>
            </a:r>
            <a:r>
              <a:rPr lang="en-US" sz="7200" b="1" dirty="0">
                <a:solidFill>
                  <a:schemeClr val="accent5"/>
                </a:solidFill>
              </a:rPr>
              <a:t> Duffie</a:t>
            </a:r>
          </a:p>
          <a:p>
            <a:pPr marL="0" indent="0" algn="ctr">
              <a:buNone/>
            </a:pPr>
            <a:r>
              <a:rPr lang="en-US" sz="7200" b="1" dirty="0"/>
              <a:t>Project Manager</a:t>
            </a:r>
          </a:p>
          <a:p>
            <a:pPr marL="0" indent="0" algn="ctr">
              <a:buNone/>
            </a:pPr>
            <a:r>
              <a:rPr lang="en-US" sz="7200" b="1" dirty="0" smtClean="0"/>
              <a:t>Downtown Emergency Services Center (DESC) Shelter Program, Seattle</a:t>
            </a:r>
            <a:endParaRPr lang="en-US" sz="7200" b="1" dirty="0"/>
          </a:p>
          <a:p>
            <a:pPr marL="0" lvl="0" indent="0" algn="ctr">
              <a:buNone/>
            </a:pPr>
            <a:endParaRPr lang="en-US" sz="7200" b="1" dirty="0" smtClean="0">
              <a:solidFill>
                <a:schemeClr val="accent5"/>
              </a:solidFill>
            </a:endParaRPr>
          </a:p>
          <a:p>
            <a:pPr marL="0" lvl="0" indent="0" algn="ctr">
              <a:buNone/>
            </a:pPr>
            <a:endParaRPr lang="en-US" sz="7200" b="1" dirty="0" smtClean="0">
              <a:solidFill>
                <a:schemeClr val="accent5"/>
              </a:solidFill>
            </a:endParaRPr>
          </a:p>
          <a:p>
            <a:pPr lvl="0"/>
            <a:endParaRPr lang="en-US" sz="4400" dirty="0">
              <a:solidFill>
                <a:schemeClr val="accent5"/>
              </a:solidFill>
            </a:endParaRPr>
          </a:p>
          <a:p>
            <a:pPr lvl="0"/>
            <a:endParaRPr lang="en-US" dirty="0" smtClean="0"/>
          </a:p>
          <a:p>
            <a:pPr marL="0" indent="0" algn="ctr">
              <a:buNone/>
            </a:pPr>
            <a:endParaRPr lang="en-US" dirty="0" smtClean="0"/>
          </a:p>
        </p:txBody>
      </p:sp>
      <p:pic>
        <p:nvPicPr>
          <p:cNvPr id="5" name="Picture 8" descr="S:\Center for Capacity Building\Emergency Shelter Training Resource Repository\Infographics\NAEH_Infographics_Final-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0" y="1163607"/>
            <a:ext cx="2184400" cy="28266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4038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lstStyle/>
          <a:p>
            <a:pPr marL="0" indent="0" algn="ctr">
              <a:buNone/>
            </a:pPr>
            <a:r>
              <a:rPr lang="en-US" dirty="0" smtClean="0"/>
              <a:t>Moving from Social </a:t>
            </a:r>
            <a:r>
              <a:rPr lang="en-US" dirty="0"/>
              <a:t>C</a:t>
            </a:r>
            <a:r>
              <a:rPr lang="en-US" dirty="0" smtClean="0"/>
              <a:t>ontrol to </a:t>
            </a:r>
          </a:p>
          <a:p>
            <a:pPr marL="0" indent="0" algn="ctr">
              <a:buNone/>
            </a:pPr>
            <a:r>
              <a:rPr lang="en-US" dirty="0" smtClean="0"/>
              <a:t>Partnership with Those Served </a:t>
            </a:r>
            <a:endParaRPr lang="en-US" dirty="0"/>
          </a:p>
        </p:txBody>
      </p:sp>
      <p:pic>
        <p:nvPicPr>
          <p:cNvPr id="3074" name="Picture 2" descr="C:\Users\khammer\AppData\Local\Microsoft\Windows\Temporary Internet Files\Content.IE5\M4LQ6DU5\clip-art0020[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0" y="2743200"/>
            <a:ext cx="4394976" cy="266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30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Lewis Center</a:t>
            </a:r>
            <a:r>
              <a:rPr lang="is-IS" dirty="0" smtClean="0"/>
              <a:t>…</a:t>
            </a:r>
            <a:endParaRPr lang="en-US" dirty="0"/>
          </a:p>
        </p:txBody>
      </p:sp>
      <p:sp>
        <p:nvSpPr>
          <p:cNvPr id="3" name="Content Placeholder 2"/>
          <p:cNvSpPr>
            <a:spLocks noGrp="1"/>
          </p:cNvSpPr>
          <p:nvPr>
            <p:ph idx="1"/>
          </p:nvPr>
        </p:nvSpPr>
        <p:spPr/>
        <p:txBody>
          <a:bodyPr/>
          <a:lstStyle/>
          <a:p>
            <a:r>
              <a:rPr lang="en-US" dirty="0" smtClean="0"/>
              <a:t>Single Adult Overnight Shelter</a:t>
            </a:r>
          </a:p>
          <a:p>
            <a:r>
              <a:rPr lang="en-US" dirty="0" smtClean="0"/>
              <a:t>Palm Beach County</a:t>
            </a:r>
          </a:p>
        </p:txBody>
      </p:sp>
    </p:spTree>
    <p:extLst>
      <p:ext uri="{BB962C8B-B14F-4D97-AF65-F5344CB8AC3E}">
        <p14:creationId xmlns:p14="http://schemas.microsoft.com/office/powerpoint/2010/main" val="620759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Lewis Center: </a:t>
            </a:r>
            <a:r>
              <a:rPr lang="en-US" b="1" i="1" dirty="0" smtClean="0"/>
              <a:t>Before </a:t>
            </a:r>
            <a:r>
              <a:rPr lang="en-US" dirty="0" smtClean="0"/>
              <a:t> </a:t>
            </a:r>
            <a:br>
              <a:rPr lang="en-US" dirty="0" smtClean="0"/>
            </a:br>
            <a:r>
              <a:rPr lang="en-US" dirty="0" smtClean="0"/>
              <a:t>Sample of Rules</a:t>
            </a:r>
            <a:endParaRPr lang="en-US" dirty="0"/>
          </a:p>
        </p:txBody>
      </p:sp>
      <p:sp>
        <p:nvSpPr>
          <p:cNvPr id="3" name="Content Placeholder 2"/>
          <p:cNvSpPr>
            <a:spLocks noGrp="1"/>
          </p:cNvSpPr>
          <p:nvPr>
            <p:ph idx="1"/>
          </p:nvPr>
        </p:nvSpPr>
        <p:spPr/>
        <p:txBody>
          <a:bodyPr>
            <a:normAutofit fontScale="92500"/>
          </a:bodyPr>
          <a:lstStyle/>
          <a:p>
            <a:r>
              <a:rPr lang="en-US" sz="2400" dirty="0" smtClean="0"/>
              <a:t>Drug Testing at entry and whenever suspected drug or alcohol use</a:t>
            </a:r>
          </a:p>
          <a:p>
            <a:r>
              <a:rPr lang="en-US" sz="2400" dirty="0" smtClean="0"/>
              <a:t>AA Meetings required</a:t>
            </a:r>
          </a:p>
          <a:p>
            <a:r>
              <a:rPr lang="en-US" sz="2400" dirty="0"/>
              <a:t>A</a:t>
            </a:r>
            <a:r>
              <a:rPr lang="en-US" sz="2400" dirty="0" smtClean="0"/>
              <a:t>ttend Life Skills Group </a:t>
            </a:r>
          </a:p>
          <a:p>
            <a:r>
              <a:rPr lang="en-US" sz="2400" dirty="0" smtClean="0"/>
              <a:t>Assessed for mental </a:t>
            </a:r>
            <a:r>
              <a:rPr lang="en-US" sz="2400" dirty="0"/>
              <a:t>h</a:t>
            </a:r>
            <a:r>
              <a:rPr lang="en-US" sz="2400" dirty="0" smtClean="0"/>
              <a:t>ealth prior to entry</a:t>
            </a:r>
          </a:p>
          <a:p>
            <a:r>
              <a:rPr lang="en-US" sz="2400" dirty="0" smtClean="0"/>
              <a:t>If using substances or drinking, won’t be referred to Rapid Re-Housing</a:t>
            </a:r>
            <a:endParaRPr lang="en-US" sz="2400" dirty="0"/>
          </a:p>
          <a:p>
            <a:r>
              <a:rPr lang="en-US" sz="2400" dirty="0" smtClean="0"/>
              <a:t>No public displays of affection</a:t>
            </a:r>
          </a:p>
          <a:p>
            <a:r>
              <a:rPr lang="en-US" sz="2400" dirty="0" smtClean="0"/>
              <a:t>Anyone returning inebriated will be denied entry </a:t>
            </a:r>
          </a:p>
          <a:p>
            <a:r>
              <a:rPr lang="en-US" sz="2400" dirty="0" smtClean="0"/>
              <a:t>Guests will be required to go to detox if they return under influence of drug or alcohol; individuals who refuse will not be able to return to shelter for period of no less than 30 days</a:t>
            </a:r>
          </a:p>
          <a:p>
            <a:endParaRPr lang="en-US" sz="2400" dirty="0" smtClean="0"/>
          </a:p>
        </p:txBody>
      </p:sp>
    </p:spTree>
    <p:extLst>
      <p:ext uri="{BB962C8B-B14F-4D97-AF65-F5344CB8AC3E}">
        <p14:creationId xmlns:p14="http://schemas.microsoft.com/office/powerpoint/2010/main" val="1082565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Lewis Center: </a:t>
            </a:r>
            <a:r>
              <a:rPr lang="en-US" b="1" i="1" dirty="0"/>
              <a:t>Before </a:t>
            </a:r>
            <a:r>
              <a:rPr lang="en-US" b="1" i="1" dirty="0" smtClean="0"/>
              <a:t/>
            </a:r>
            <a:br>
              <a:rPr lang="en-US" b="1" i="1" dirty="0" smtClean="0"/>
            </a:br>
            <a:r>
              <a:rPr lang="en-US" dirty="0" smtClean="0"/>
              <a:t>Consequences to Rules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Break a rule, receive a “Personal </a:t>
            </a:r>
            <a:r>
              <a:rPr lang="en-US" dirty="0"/>
              <a:t>I</a:t>
            </a:r>
            <a:r>
              <a:rPr lang="en-US" dirty="0" smtClean="0"/>
              <a:t>mprovement Plan” (PIP)</a:t>
            </a:r>
          </a:p>
          <a:p>
            <a:r>
              <a:rPr lang="en-US" dirty="0" smtClean="0"/>
              <a:t>Receive 3 personal improvement plans you will be exited</a:t>
            </a:r>
          </a:p>
          <a:p>
            <a:r>
              <a:rPr lang="en-US" dirty="0" smtClean="0"/>
              <a:t>Come back drunk/high results in being</a:t>
            </a:r>
            <a:r>
              <a:rPr lang="en-US" dirty="0" smtClean="0">
                <a:sym typeface="Wingdings"/>
              </a:rPr>
              <a:t> </a:t>
            </a:r>
            <a:r>
              <a:rPr lang="en-US" dirty="0" smtClean="0"/>
              <a:t>exited from shelter</a:t>
            </a:r>
          </a:p>
          <a:p>
            <a:pPr marL="0" indent="0">
              <a:buNone/>
            </a:pPr>
            <a:endParaRPr lang="en-US" i="1" dirty="0"/>
          </a:p>
          <a:p>
            <a:pPr marL="0" indent="0" algn="ctr">
              <a:buNone/>
            </a:pPr>
            <a:r>
              <a:rPr lang="en-US" i="1" dirty="0" smtClean="0"/>
              <a:t>This model created power struggles between staff and guests with focus on receiving a PIP and not on real issues of housing </a:t>
            </a:r>
            <a:endParaRPr lang="en-US" i="1" dirty="0"/>
          </a:p>
        </p:txBody>
      </p:sp>
    </p:spTree>
    <p:extLst>
      <p:ext uri="{BB962C8B-B14F-4D97-AF65-F5344CB8AC3E}">
        <p14:creationId xmlns:p14="http://schemas.microsoft.com/office/powerpoint/2010/main" val="1204144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839200" cy="1143000"/>
          </a:xfrm>
        </p:spPr>
        <p:txBody>
          <a:bodyPr>
            <a:noAutofit/>
          </a:bodyPr>
          <a:lstStyle/>
          <a:p>
            <a:r>
              <a:rPr lang="en-US" sz="3600" dirty="0"/>
              <a:t>Lewis Center: </a:t>
            </a:r>
            <a:r>
              <a:rPr lang="en-US" sz="3600" b="1" i="1" dirty="0" smtClean="0"/>
              <a:t>After</a:t>
            </a:r>
            <a:r>
              <a:rPr lang="en-US" sz="3600" b="1" i="1" dirty="0"/>
              <a:t/>
            </a:r>
            <a:br>
              <a:rPr lang="en-US" sz="3600" b="1" i="1" dirty="0"/>
            </a:br>
            <a:r>
              <a:rPr lang="en-US" sz="3600" dirty="0" smtClean="0"/>
              <a:t>Transition to Low-Barrier</a:t>
            </a:r>
            <a:br>
              <a:rPr lang="en-US" sz="3600" dirty="0" smtClean="0"/>
            </a:br>
            <a:endParaRPr lang="en-US" sz="3600" dirty="0"/>
          </a:p>
        </p:txBody>
      </p:sp>
      <p:sp>
        <p:nvSpPr>
          <p:cNvPr id="3" name="Content Placeholder 2"/>
          <p:cNvSpPr>
            <a:spLocks noGrp="1"/>
          </p:cNvSpPr>
          <p:nvPr>
            <p:ph idx="1"/>
          </p:nvPr>
        </p:nvSpPr>
        <p:spPr>
          <a:xfrm>
            <a:off x="457200" y="1905000"/>
            <a:ext cx="8229600" cy="4525963"/>
          </a:xfrm>
        </p:spPr>
        <p:txBody>
          <a:bodyPr/>
          <a:lstStyle/>
          <a:p>
            <a:r>
              <a:rPr lang="en-US" dirty="0" smtClean="0"/>
              <a:t>Eliminated/Changed the following rules:</a:t>
            </a:r>
          </a:p>
          <a:p>
            <a:pPr lvl="1"/>
            <a:r>
              <a:rPr lang="en-US" dirty="0" smtClean="0"/>
              <a:t>Drug testing </a:t>
            </a:r>
          </a:p>
          <a:p>
            <a:pPr lvl="1"/>
            <a:r>
              <a:rPr lang="en-US" dirty="0" smtClean="0"/>
              <a:t>Required attendance to AA and Life Skills groups</a:t>
            </a:r>
          </a:p>
          <a:p>
            <a:pPr lvl="1"/>
            <a:r>
              <a:rPr lang="en-US" dirty="0" smtClean="0"/>
              <a:t>Stopped all rules related to sobriety	</a:t>
            </a:r>
          </a:p>
          <a:p>
            <a:pPr lvl="1"/>
            <a:r>
              <a:rPr lang="en-US" dirty="0" smtClean="0"/>
              <a:t>Curfew	</a:t>
            </a:r>
            <a:endParaRPr lang="en-US" dirty="0"/>
          </a:p>
        </p:txBody>
      </p:sp>
    </p:spTree>
    <p:extLst>
      <p:ext uri="{BB962C8B-B14F-4D97-AF65-F5344CB8AC3E}">
        <p14:creationId xmlns:p14="http://schemas.microsoft.com/office/powerpoint/2010/main" val="177999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Lewis Center: </a:t>
            </a:r>
            <a:r>
              <a:rPr lang="en-US" b="1" i="1" dirty="0"/>
              <a:t>After</a:t>
            </a:r>
            <a:br>
              <a:rPr lang="en-US" b="1" i="1" dirty="0"/>
            </a:br>
            <a:r>
              <a:rPr lang="en-US" dirty="0" smtClean="0"/>
              <a:t>Expectations</a:t>
            </a:r>
            <a:endParaRPr lang="en-US" dirty="0"/>
          </a:p>
        </p:txBody>
      </p:sp>
      <p:sp>
        <p:nvSpPr>
          <p:cNvPr id="3" name="Content Placeholder 2"/>
          <p:cNvSpPr>
            <a:spLocks noGrp="1"/>
          </p:cNvSpPr>
          <p:nvPr>
            <p:ph idx="1"/>
          </p:nvPr>
        </p:nvSpPr>
        <p:spPr/>
        <p:txBody>
          <a:bodyPr/>
          <a:lstStyle/>
          <a:p>
            <a:r>
              <a:rPr lang="en-US" dirty="0" smtClean="0"/>
              <a:t>HAVE A HOUSING PLAN</a:t>
            </a:r>
          </a:p>
          <a:p>
            <a:r>
              <a:rPr lang="en-US" dirty="0" smtClean="0"/>
              <a:t>Keep alcohol and drugs off property</a:t>
            </a:r>
          </a:p>
          <a:p>
            <a:r>
              <a:rPr lang="en-US" dirty="0" smtClean="0"/>
              <a:t>Respect people sleeping by being quiet after 10pm in the rooms </a:t>
            </a:r>
          </a:p>
          <a:p>
            <a:r>
              <a:rPr lang="en-US" dirty="0" smtClean="0"/>
              <a:t>No weapons on site for safety</a:t>
            </a:r>
          </a:p>
          <a:p>
            <a:r>
              <a:rPr lang="en-US" dirty="0" smtClean="0"/>
              <a:t>Treat people with kindness</a:t>
            </a:r>
          </a:p>
          <a:p>
            <a:pPr marL="0" indent="0">
              <a:buNone/>
            </a:pPr>
            <a:r>
              <a:rPr lang="en-US" dirty="0" smtClean="0"/>
              <a:t> </a:t>
            </a:r>
            <a:endParaRPr lang="en-US" dirty="0"/>
          </a:p>
        </p:txBody>
      </p:sp>
    </p:spTree>
    <p:extLst>
      <p:ext uri="{BB962C8B-B14F-4D97-AF65-F5344CB8AC3E}">
        <p14:creationId xmlns:p14="http://schemas.microsoft.com/office/powerpoint/2010/main" val="194607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Reactions: </a:t>
            </a:r>
            <a:r>
              <a:rPr lang="en-US" b="1" i="1" dirty="0" smtClean="0"/>
              <a:t>Then</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Complaints to my supervisor - “I am going to get Kat fired.  Surely, no one knows what she is doing over here.”</a:t>
            </a:r>
          </a:p>
          <a:p>
            <a:r>
              <a:rPr lang="en-US" dirty="0" smtClean="0"/>
              <a:t>“Does this mean we are going to let addicts stay here?”</a:t>
            </a:r>
          </a:p>
          <a:p>
            <a:r>
              <a:rPr lang="en-US" dirty="0" smtClean="0"/>
              <a:t>“How are we going to maintain control?” </a:t>
            </a:r>
          </a:p>
          <a:p>
            <a:r>
              <a:rPr lang="en-US" dirty="0" smtClean="0"/>
              <a:t>“Does that mean people can do what they want?” </a:t>
            </a:r>
          </a:p>
          <a:p>
            <a:r>
              <a:rPr lang="en-US" dirty="0" smtClean="0"/>
              <a:t>“How are we going to manage people with no rules?” </a:t>
            </a:r>
          </a:p>
          <a:p>
            <a:r>
              <a:rPr lang="en-US" dirty="0" smtClean="0"/>
              <a:t>“This place will be a zoo.”  </a:t>
            </a:r>
          </a:p>
          <a:p>
            <a:r>
              <a:rPr lang="en-US" dirty="0" smtClean="0"/>
              <a:t> Etc.  </a:t>
            </a:r>
            <a:endParaRPr lang="en-US" dirty="0"/>
          </a:p>
        </p:txBody>
      </p:sp>
      <p:pic>
        <p:nvPicPr>
          <p:cNvPr id="2051" name="Picture 3" descr="C:\Users\khammer\AppData\Local\Microsoft\Windows\Temporary Internet Files\Content.IE5\2QXLESI2\smiley1_sl-designs1024x768[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8800" y="2362200"/>
            <a:ext cx="6096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a:t>
            </a:r>
            <a:r>
              <a:rPr lang="en-US" dirty="0"/>
              <a:t>I</a:t>
            </a:r>
            <a:r>
              <a:rPr lang="en-US" dirty="0" smtClean="0"/>
              <a:t>nstead 	</a:t>
            </a:r>
            <a:endParaRPr lang="en-US" dirty="0"/>
          </a:p>
        </p:txBody>
      </p:sp>
      <p:sp>
        <p:nvSpPr>
          <p:cNvPr id="3" name="Content Placeholder 2"/>
          <p:cNvSpPr>
            <a:spLocks noGrp="1"/>
          </p:cNvSpPr>
          <p:nvPr>
            <p:ph idx="1"/>
          </p:nvPr>
        </p:nvSpPr>
        <p:spPr/>
        <p:txBody>
          <a:bodyPr/>
          <a:lstStyle/>
          <a:p>
            <a:r>
              <a:rPr lang="en-US" dirty="0" smtClean="0"/>
              <a:t>If a guest is struggling with an issue of concern i.e. being under the influence of substances every day</a:t>
            </a:r>
            <a:r>
              <a:rPr lang="is-IS" dirty="0" smtClean="0"/>
              <a:t>…</a:t>
            </a:r>
          </a:p>
          <a:p>
            <a:pPr lvl="1"/>
            <a:r>
              <a:rPr lang="en-US" dirty="0"/>
              <a:t>S</a:t>
            </a:r>
            <a:r>
              <a:rPr lang="en-US" dirty="0" smtClean="0"/>
              <a:t>taff, a director, and the guest meet to discuss </a:t>
            </a:r>
            <a:r>
              <a:rPr lang="en-US" b="1" i="1" dirty="0" smtClean="0"/>
              <a:t>how it affects the housing plan </a:t>
            </a:r>
            <a:r>
              <a:rPr lang="en-US" dirty="0" smtClean="0"/>
              <a:t>and what might be possible consequences.</a:t>
            </a:r>
          </a:p>
          <a:p>
            <a:pPr lvl="1"/>
            <a:r>
              <a:rPr lang="en-US" dirty="0" smtClean="0"/>
              <a:t>We provide </a:t>
            </a:r>
            <a:r>
              <a:rPr lang="en-US" b="1" i="1" dirty="0" smtClean="0"/>
              <a:t>support and redirection </a:t>
            </a:r>
            <a:r>
              <a:rPr lang="en-US" dirty="0" smtClean="0"/>
              <a:t>to importance of obtaining housing.</a:t>
            </a:r>
            <a:endParaRPr lang="en-US" dirty="0"/>
          </a:p>
        </p:txBody>
      </p:sp>
    </p:spTree>
    <p:extLst>
      <p:ext uri="{BB962C8B-B14F-4D97-AF65-F5344CB8AC3E}">
        <p14:creationId xmlns:p14="http://schemas.microsoft.com/office/powerpoint/2010/main" val="806171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Reactions: </a:t>
            </a:r>
            <a:r>
              <a:rPr lang="en-US" b="1" i="1" dirty="0" smtClean="0"/>
              <a:t>Now</a:t>
            </a:r>
            <a:r>
              <a:rPr lang="en-US" dirty="0" smtClean="0"/>
              <a:t>	</a:t>
            </a:r>
            <a:endParaRPr lang="en-US" dirty="0"/>
          </a:p>
        </p:txBody>
      </p:sp>
      <p:sp>
        <p:nvSpPr>
          <p:cNvPr id="3" name="Content Placeholder 2"/>
          <p:cNvSpPr>
            <a:spLocks noGrp="1"/>
          </p:cNvSpPr>
          <p:nvPr>
            <p:ph idx="1"/>
          </p:nvPr>
        </p:nvSpPr>
        <p:spPr/>
        <p:txBody>
          <a:bodyPr/>
          <a:lstStyle/>
          <a:p>
            <a:r>
              <a:rPr lang="en-US" dirty="0" smtClean="0"/>
              <a:t>“My job is easier without fighting about whether or not someone is high.”</a:t>
            </a:r>
          </a:p>
          <a:p>
            <a:r>
              <a:rPr lang="en-US" dirty="0" smtClean="0"/>
              <a:t>“I feel I can spend more time assisting people without having to argue about a PIP.”</a:t>
            </a:r>
          </a:p>
          <a:p>
            <a:r>
              <a:rPr lang="en-US" dirty="0" smtClean="0"/>
              <a:t>“The place feels nicer.”  </a:t>
            </a:r>
          </a:p>
        </p:txBody>
      </p:sp>
    </p:spTree>
    <p:extLst>
      <p:ext uri="{BB962C8B-B14F-4D97-AF65-F5344CB8AC3E}">
        <p14:creationId xmlns:p14="http://schemas.microsoft.com/office/powerpoint/2010/main" val="855281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endParaRPr lang="en-US" dirty="0"/>
          </a:p>
        </p:txBody>
      </p:sp>
      <p:graphicFrame>
        <p:nvGraphicFramePr>
          <p:cNvPr id="4" name="Content Placeholder 3"/>
          <p:cNvGraphicFramePr>
            <a:graphicFrameLocks noGrp="1"/>
          </p:cNvGraphicFramePr>
          <p:nvPr>
            <p:ph idx="1"/>
            <p:extLst/>
          </p:nvPr>
        </p:nvGraphicFramePr>
        <p:xfrm>
          <a:off x="457200" y="1600200"/>
          <a:ext cx="8534400" cy="3962400"/>
        </p:xfrm>
        <a:graphic>
          <a:graphicData uri="http://schemas.openxmlformats.org/drawingml/2006/table">
            <a:tbl>
              <a:tblPr firstRow="1" bandRow="1">
                <a:tableStyleId>{5C22544A-7EE6-4342-B048-85BDC9FD1C3A}</a:tableStyleId>
              </a:tblPr>
              <a:tblGrid>
                <a:gridCol w="4267200"/>
                <a:gridCol w="4267200"/>
              </a:tblGrid>
              <a:tr h="697000">
                <a:tc>
                  <a:txBody>
                    <a:bodyPr/>
                    <a:lstStyle/>
                    <a:p>
                      <a:r>
                        <a:rPr lang="en-US" dirty="0" smtClean="0"/>
                        <a:t>Before Shelter Transition </a:t>
                      </a:r>
                    </a:p>
                    <a:p>
                      <a:r>
                        <a:rPr lang="en-US" dirty="0" smtClean="0"/>
                        <a:t>10/1/15 - 9/30/16</a:t>
                      </a:r>
                      <a:endParaRPr lang="en-US" dirty="0"/>
                    </a:p>
                  </a:txBody>
                  <a:tcPr/>
                </a:tc>
                <a:tc>
                  <a:txBody>
                    <a:bodyPr/>
                    <a:lstStyle/>
                    <a:p>
                      <a:r>
                        <a:rPr lang="en-US" dirty="0" smtClean="0"/>
                        <a:t>After</a:t>
                      </a:r>
                      <a:r>
                        <a:rPr lang="en-US" baseline="0" dirty="0" smtClean="0"/>
                        <a:t> Shelter Transition </a:t>
                      </a:r>
                    </a:p>
                    <a:p>
                      <a:r>
                        <a:rPr lang="en-US" baseline="0" dirty="0" smtClean="0"/>
                        <a:t>10/1/16 - 9/30/17</a:t>
                      </a:r>
                      <a:endParaRPr lang="en-US" dirty="0"/>
                    </a:p>
                  </a:txBody>
                  <a:tcPr/>
                </a:tc>
              </a:tr>
              <a:tr h="3265400">
                <a:tc>
                  <a:txBody>
                    <a:bodyPr/>
                    <a:lstStyle/>
                    <a:p>
                      <a:r>
                        <a:rPr lang="en-US" sz="2000" dirty="0" smtClean="0"/>
                        <a:t>Admissions </a:t>
                      </a:r>
                      <a:r>
                        <a:rPr lang="en-US" sz="2000" baseline="0" dirty="0" smtClean="0"/>
                        <a:t>= 418</a:t>
                      </a:r>
                    </a:p>
                    <a:p>
                      <a:endParaRPr lang="en-US" sz="2000" baseline="0" dirty="0" smtClean="0"/>
                    </a:p>
                    <a:p>
                      <a:r>
                        <a:rPr lang="en-US" sz="2000" baseline="0" dirty="0" smtClean="0"/>
                        <a:t>Individuals Rapidly Rehoused = 76</a:t>
                      </a:r>
                    </a:p>
                    <a:p>
                      <a:endParaRPr lang="en-US" sz="2000" baseline="0" dirty="0" smtClean="0"/>
                    </a:p>
                    <a:p>
                      <a:r>
                        <a:rPr lang="en-US" sz="2000" baseline="0" dirty="0" smtClean="0"/>
                        <a:t>Average Length of Stay= 56 days</a:t>
                      </a:r>
                    </a:p>
                    <a:p>
                      <a:endParaRPr lang="en-US" sz="2000" baseline="0" dirty="0" smtClean="0"/>
                    </a:p>
                    <a:p>
                      <a:r>
                        <a:rPr lang="en-US" sz="2000" dirty="0" smtClean="0"/>
                        <a:t>High</a:t>
                      </a:r>
                      <a:r>
                        <a:rPr lang="en-US" sz="2000" baseline="0" dirty="0" smtClean="0"/>
                        <a:t> VISPDAT (10+) individuals on acuity list November 2016 = 75</a:t>
                      </a:r>
                      <a:endParaRPr lang="en-US" sz="2000" dirty="0"/>
                    </a:p>
                  </a:txBody>
                  <a:tcPr/>
                </a:tc>
                <a:tc>
                  <a:txBody>
                    <a:bodyPr/>
                    <a:lstStyle/>
                    <a:p>
                      <a:r>
                        <a:rPr lang="en-US" sz="2000" dirty="0" smtClean="0"/>
                        <a:t>Admissions = 447</a:t>
                      </a:r>
                    </a:p>
                    <a:p>
                      <a:endParaRPr lang="en-US" sz="2000" dirty="0" smtClean="0"/>
                    </a:p>
                    <a:p>
                      <a:r>
                        <a:rPr lang="en-US" sz="2000" dirty="0" smtClean="0"/>
                        <a:t>Individuals</a:t>
                      </a:r>
                      <a:r>
                        <a:rPr lang="en-US" sz="2000" baseline="0" dirty="0" smtClean="0"/>
                        <a:t> Rapidly Rehoused= 145</a:t>
                      </a:r>
                    </a:p>
                    <a:p>
                      <a:endParaRPr lang="en-US" sz="2000" baseline="0" dirty="0" smtClean="0"/>
                    </a:p>
                    <a:p>
                      <a:r>
                        <a:rPr lang="en-US" sz="2000" baseline="0" dirty="0" smtClean="0"/>
                        <a:t>Average Length of Stay= 50 days</a:t>
                      </a:r>
                    </a:p>
                    <a:p>
                      <a:endParaRPr lang="en-US" sz="2000" baseline="0" dirty="0" smtClean="0"/>
                    </a:p>
                    <a:p>
                      <a:r>
                        <a:rPr lang="en-US" sz="2000" baseline="0" dirty="0" smtClean="0"/>
                        <a:t>VISPDAT Score (10+) individuals on acuity list November 2017 = 36</a:t>
                      </a:r>
                    </a:p>
                    <a:p>
                      <a:endParaRPr lang="en-US" sz="2000" dirty="0"/>
                    </a:p>
                  </a:txBody>
                  <a:tcPr/>
                </a:tc>
              </a:tr>
            </a:tbl>
          </a:graphicData>
        </a:graphic>
      </p:graphicFrame>
    </p:spTree>
    <p:extLst>
      <p:ext uri="{BB962C8B-B14F-4D97-AF65-F5344CB8AC3E}">
        <p14:creationId xmlns:p14="http://schemas.microsoft.com/office/powerpoint/2010/main" val="161227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3515" y="947402"/>
            <a:ext cx="4380797" cy="43681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28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643" y="4238853"/>
            <a:ext cx="9144000" cy="2276247"/>
          </a:xfrm>
        </p:spPr>
        <p:txBody>
          <a:bodyPr>
            <a:normAutofit/>
          </a:bodyPr>
          <a:lstStyle/>
          <a:p>
            <a:r>
              <a:rPr lang="en-US" dirty="0" smtClean="0"/>
              <a:t>Liz Duffie</a:t>
            </a:r>
          </a:p>
          <a:p>
            <a:r>
              <a:rPr lang="en-US" dirty="0" smtClean="0"/>
              <a:t>Project Manager</a:t>
            </a:r>
          </a:p>
          <a:p>
            <a:r>
              <a:rPr lang="en-US" dirty="0" smtClean="0"/>
              <a:t>DESC Shelter Program</a:t>
            </a:r>
          </a:p>
          <a:p>
            <a:r>
              <a:rPr lang="en-US" dirty="0" smtClean="0"/>
              <a:t>Seattle, Washington</a:t>
            </a:r>
          </a:p>
          <a:p>
            <a:r>
              <a:rPr lang="en-US" dirty="0" smtClean="0"/>
              <a:t>ewerley-prieto@desc.org</a:t>
            </a:r>
            <a:endParaRPr lang="en-US" dirty="0"/>
          </a:p>
        </p:txBody>
      </p:sp>
      <p:pic>
        <p:nvPicPr>
          <p:cNvPr id="1026"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8328" y="550832"/>
            <a:ext cx="6853011" cy="331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534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DESC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Single adult overnight shelter</a:t>
            </a:r>
          </a:p>
          <a:p>
            <a:pPr lvl="1"/>
            <a:r>
              <a:rPr lang="en-US" dirty="0" smtClean="0"/>
              <a:t>Specific focus on serving</a:t>
            </a:r>
          </a:p>
          <a:p>
            <a:pPr lvl="2"/>
            <a:r>
              <a:rPr lang="en-US" dirty="0" smtClean="0"/>
              <a:t>Women</a:t>
            </a:r>
          </a:p>
          <a:p>
            <a:pPr lvl="2"/>
            <a:r>
              <a:rPr lang="en-US" dirty="0" smtClean="0"/>
              <a:t>People age 60+</a:t>
            </a:r>
          </a:p>
          <a:p>
            <a:pPr lvl="2"/>
            <a:r>
              <a:rPr lang="en-US" dirty="0" smtClean="0"/>
              <a:t>People with a physical disability or chronic illness</a:t>
            </a:r>
          </a:p>
          <a:p>
            <a:pPr lvl="2"/>
            <a:r>
              <a:rPr lang="en-US" dirty="0" smtClean="0"/>
              <a:t>Mental health condition/psychiatric disorder</a:t>
            </a:r>
          </a:p>
          <a:p>
            <a:pPr lvl="2"/>
            <a:r>
              <a:rPr lang="en-US" dirty="0" smtClean="0"/>
              <a:t>Chemical dependency</a:t>
            </a:r>
          </a:p>
          <a:p>
            <a:pPr lvl="1"/>
            <a:r>
              <a:rPr lang="en-US" dirty="0" smtClean="0"/>
              <a:t>120 beds for men, 80 for women</a:t>
            </a:r>
          </a:p>
          <a:p>
            <a:pPr lvl="2"/>
            <a:r>
              <a:rPr lang="en-US" dirty="0" smtClean="0"/>
              <a:t>Clients self-identify preference based on their gender identity</a:t>
            </a:r>
            <a:endParaRPr lang="en-US" dirty="0"/>
          </a:p>
          <a:p>
            <a:pPr lvl="2"/>
            <a:endParaRPr lang="en-US" dirty="0" smtClean="0"/>
          </a:p>
          <a:p>
            <a:r>
              <a:rPr lang="en-US" dirty="0" smtClean="0"/>
              <a:t>Day services</a:t>
            </a:r>
          </a:p>
          <a:p>
            <a:pPr lvl="1"/>
            <a:r>
              <a:rPr lang="en-US" dirty="0" smtClean="0"/>
              <a:t>Shower, mail, phones, walk-in case management, clothing, referrals, medical care</a:t>
            </a:r>
            <a:endParaRPr lang="en-US" dirty="0"/>
          </a:p>
        </p:txBody>
      </p:sp>
      <p:pic>
        <p:nvPicPr>
          <p:cNvPr id="4"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84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Content Placeholder 2"/>
          <p:cNvSpPr>
            <a:spLocks noGrp="1"/>
          </p:cNvSpPr>
          <p:nvPr>
            <p:ph idx="1"/>
          </p:nvPr>
        </p:nvSpPr>
        <p:spPr>
          <a:xfrm>
            <a:off x="628650" y="1825624"/>
            <a:ext cx="7886700" cy="4824557"/>
          </a:xfrm>
        </p:spPr>
        <p:txBody>
          <a:bodyPr>
            <a:normAutofit lnSpcReduction="10000"/>
          </a:bodyPr>
          <a:lstStyle/>
          <a:p>
            <a:r>
              <a:rPr lang="en-US" dirty="0" smtClean="0"/>
              <a:t>4-5 Shelter Counselors (50-80:1 ratio)</a:t>
            </a:r>
          </a:p>
          <a:p>
            <a:pPr lvl="1"/>
            <a:r>
              <a:rPr lang="en-US" dirty="0" smtClean="0"/>
              <a:t>Entry-level job</a:t>
            </a:r>
          </a:p>
          <a:p>
            <a:pPr lvl="1"/>
            <a:r>
              <a:rPr lang="en-US" dirty="0" smtClean="0"/>
              <a:t>3 shifts to cover 24-hour operations</a:t>
            </a:r>
          </a:p>
          <a:p>
            <a:pPr lvl="1"/>
            <a:endParaRPr lang="en-US" dirty="0"/>
          </a:p>
          <a:p>
            <a:r>
              <a:rPr lang="en-US" dirty="0" smtClean="0"/>
              <a:t>Support Staff (Monday-Friday, 9-5)</a:t>
            </a:r>
          </a:p>
          <a:p>
            <a:pPr lvl="1"/>
            <a:r>
              <a:rPr lang="en-US" dirty="0" smtClean="0"/>
              <a:t>Project Manager</a:t>
            </a:r>
          </a:p>
          <a:p>
            <a:pPr lvl="1"/>
            <a:r>
              <a:rPr lang="en-US" dirty="0" smtClean="0"/>
              <a:t>Project Assistant</a:t>
            </a:r>
          </a:p>
          <a:p>
            <a:pPr lvl="1"/>
            <a:r>
              <a:rPr lang="en-US" dirty="0" smtClean="0"/>
              <a:t>Case Managers (4)</a:t>
            </a:r>
          </a:p>
          <a:p>
            <a:pPr lvl="1"/>
            <a:r>
              <a:rPr lang="en-US" dirty="0" smtClean="0"/>
              <a:t>Nurse</a:t>
            </a:r>
          </a:p>
          <a:p>
            <a:pPr lvl="1"/>
            <a:r>
              <a:rPr lang="en-US" dirty="0" smtClean="0"/>
              <a:t>Mental Health Case Managers (4)</a:t>
            </a:r>
          </a:p>
          <a:p>
            <a:pPr lvl="1"/>
            <a:endParaRPr lang="en-US" dirty="0"/>
          </a:p>
          <a:p>
            <a:r>
              <a:rPr lang="en-US" dirty="0" smtClean="0"/>
              <a:t>Challenge: Turnover!</a:t>
            </a:r>
            <a:endParaRPr lang="en-US" dirty="0"/>
          </a:p>
        </p:txBody>
      </p:sp>
      <p:pic>
        <p:nvPicPr>
          <p:cNvPr id="4"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962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Training</a:t>
            </a:r>
            <a:endParaRPr lang="en-US" dirty="0"/>
          </a:p>
        </p:txBody>
      </p:sp>
      <p:sp>
        <p:nvSpPr>
          <p:cNvPr id="3" name="Content Placeholder 2"/>
          <p:cNvSpPr>
            <a:spLocks noGrp="1"/>
          </p:cNvSpPr>
          <p:nvPr>
            <p:ph idx="1"/>
          </p:nvPr>
        </p:nvSpPr>
        <p:spPr/>
        <p:txBody>
          <a:bodyPr>
            <a:normAutofit/>
          </a:bodyPr>
          <a:lstStyle/>
          <a:p>
            <a:r>
              <a:rPr lang="en-US" dirty="0" smtClean="0"/>
              <a:t>CPI Crisis Prevention and Response</a:t>
            </a:r>
          </a:p>
          <a:p>
            <a:pPr marL="0" indent="0">
              <a:buNone/>
            </a:pPr>
            <a:endParaRPr lang="en-US" sz="1400" dirty="0"/>
          </a:p>
          <a:p>
            <a:r>
              <a:rPr lang="en-US" dirty="0" smtClean="0"/>
              <a:t>CPR</a:t>
            </a:r>
          </a:p>
          <a:p>
            <a:pPr marL="0" indent="0">
              <a:buNone/>
            </a:pPr>
            <a:endParaRPr lang="en-US" sz="1400" dirty="0" smtClean="0"/>
          </a:p>
          <a:p>
            <a:r>
              <a:rPr lang="en-US" dirty="0" smtClean="0"/>
              <a:t>Naloxone Administration</a:t>
            </a:r>
          </a:p>
          <a:p>
            <a:pPr marL="0" indent="0">
              <a:buNone/>
            </a:pPr>
            <a:endParaRPr lang="en-US" sz="1400" dirty="0" smtClean="0"/>
          </a:p>
          <a:p>
            <a:r>
              <a:rPr lang="en-US" dirty="0" smtClean="0"/>
              <a:t>Shelter Policies and Procedures</a:t>
            </a:r>
          </a:p>
          <a:p>
            <a:pPr lvl="1"/>
            <a:r>
              <a:rPr lang="en-US" dirty="0" smtClean="0"/>
              <a:t>How to respond when a rule is violated</a:t>
            </a:r>
          </a:p>
          <a:p>
            <a:pPr lvl="1"/>
            <a:r>
              <a:rPr lang="en-US" dirty="0" smtClean="0"/>
              <a:t>When it is and is not appropriate to bar a client</a:t>
            </a:r>
          </a:p>
          <a:p>
            <a:pPr lvl="1"/>
            <a:r>
              <a:rPr lang="en-US" dirty="0" smtClean="0"/>
              <a:t>Making decisions in gray areas</a:t>
            </a:r>
            <a:endParaRPr lang="en-US" dirty="0"/>
          </a:p>
        </p:txBody>
      </p:sp>
      <p:pic>
        <p:nvPicPr>
          <p:cNvPr id="4"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5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Security</a:t>
            </a:r>
            <a:endParaRPr lang="en-US" dirty="0"/>
          </a:p>
        </p:txBody>
      </p:sp>
      <p:sp>
        <p:nvSpPr>
          <p:cNvPr id="3" name="Content Placeholder 2"/>
          <p:cNvSpPr>
            <a:spLocks noGrp="1"/>
          </p:cNvSpPr>
          <p:nvPr>
            <p:ph idx="1"/>
          </p:nvPr>
        </p:nvSpPr>
        <p:spPr/>
        <p:txBody>
          <a:bodyPr/>
          <a:lstStyle/>
          <a:p>
            <a:r>
              <a:rPr lang="en-US" dirty="0" smtClean="0"/>
              <a:t>No Security Guards at any DESC site</a:t>
            </a:r>
          </a:p>
          <a:p>
            <a:pPr lvl="1"/>
            <a:r>
              <a:rPr lang="en-US" dirty="0" smtClean="0"/>
              <a:t>Uniformed guards would be a deterrent and a barrier to many clients</a:t>
            </a:r>
          </a:p>
          <a:p>
            <a:pPr lvl="1"/>
            <a:r>
              <a:rPr lang="en-US" dirty="0"/>
              <a:t>Limited access through front door (buzz in</a:t>
            </a:r>
            <a:r>
              <a:rPr lang="en-US" dirty="0" smtClean="0"/>
              <a:t>)</a:t>
            </a:r>
          </a:p>
          <a:p>
            <a:endParaRPr lang="en-US" dirty="0"/>
          </a:p>
          <a:p>
            <a:r>
              <a:rPr lang="en-US" dirty="0" smtClean="0"/>
              <a:t>No metal detectors, “</a:t>
            </a:r>
            <a:r>
              <a:rPr lang="en-US" dirty="0" err="1" smtClean="0"/>
              <a:t>wanding</a:t>
            </a:r>
            <a:r>
              <a:rPr lang="en-US" dirty="0" smtClean="0"/>
              <a:t>” or bag screenings</a:t>
            </a:r>
          </a:p>
          <a:p>
            <a:pPr lvl="1"/>
            <a:r>
              <a:rPr lang="en-US" dirty="0" smtClean="0"/>
              <a:t>Weapons are prohibited from the shelter and the rule is enforced if item comes into view</a:t>
            </a:r>
          </a:p>
        </p:txBody>
      </p:sp>
      <p:pic>
        <p:nvPicPr>
          <p:cNvPr id="4"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367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Difficult Situations</a:t>
            </a:r>
            <a:endParaRPr lang="en-US" dirty="0"/>
          </a:p>
        </p:txBody>
      </p:sp>
      <p:sp>
        <p:nvSpPr>
          <p:cNvPr id="3" name="Content Placeholder 2"/>
          <p:cNvSpPr>
            <a:spLocks noGrp="1"/>
          </p:cNvSpPr>
          <p:nvPr>
            <p:ph idx="1"/>
          </p:nvPr>
        </p:nvSpPr>
        <p:spPr/>
        <p:txBody>
          <a:bodyPr/>
          <a:lstStyle/>
          <a:p>
            <a:r>
              <a:rPr lang="en-US" dirty="0" smtClean="0"/>
              <a:t>Give Choice Whenever Possible</a:t>
            </a:r>
          </a:p>
          <a:p>
            <a:pPr lvl="1"/>
            <a:r>
              <a:rPr lang="en-US" dirty="0" smtClean="0"/>
              <a:t>If client is found with banned substances: Do you want to dispose of the substance or leave?</a:t>
            </a:r>
          </a:p>
          <a:p>
            <a:pPr lvl="1"/>
            <a:endParaRPr lang="en-US" dirty="0"/>
          </a:p>
          <a:p>
            <a:r>
              <a:rPr lang="en-US" dirty="0" smtClean="0"/>
              <a:t>Practice Your Approach</a:t>
            </a:r>
          </a:p>
          <a:p>
            <a:pPr lvl="1"/>
            <a:r>
              <a:rPr lang="en-US" dirty="0" smtClean="0"/>
              <a:t>Know how to explain “low barrier”</a:t>
            </a:r>
          </a:p>
          <a:p>
            <a:pPr lvl="1"/>
            <a:r>
              <a:rPr lang="en-US" dirty="0" smtClean="0"/>
              <a:t>Don’t be caught off-guard when you need to enforce</a:t>
            </a:r>
            <a:endParaRPr lang="en-US" dirty="0"/>
          </a:p>
        </p:txBody>
      </p:sp>
      <p:pic>
        <p:nvPicPr>
          <p:cNvPr id="5"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165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Difficult Situations</a:t>
            </a:r>
            <a:endParaRPr lang="en-US" dirty="0"/>
          </a:p>
        </p:txBody>
      </p:sp>
      <p:sp>
        <p:nvSpPr>
          <p:cNvPr id="3" name="Content Placeholder 2"/>
          <p:cNvSpPr>
            <a:spLocks noGrp="1"/>
          </p:cNvSpPr>
          <p:nvPr>
            <p:ph idx="1"/>
          </p:nvPr>
        </p:nvSpPr>
        <p:spPr/>
        <p:txBody>
          <a:bodyPr/>
          <a:lstStyle/>
          <a:p>
            <a:r>
              <a:rPr lang="en-US" dirty="0" smtClean="0"/>
              <a:t>Approach Clients with Caution</a:t>
            </a:r>
          </a:p>
          <a:p>
            <a:pPr lvl="1"/>
            <a:r>
              <a:rPr lang="en-US" dirty="0" smtClean="0"/>
              <a:t>No security or screening method is 100% effective</a:t>
            </a:r>
          </a:p>
          <a:p>
            <a:pPr lvl="1"/>
            <a:r>
              <a:rPr lang="en-US" dirty="0" smtClean="0"/>
              <a:t>Security screenings can create a false sense of safety</a:t>
            </a:r>
          </a:p>
          <a:p>
            <a:pPr lvl="1"/>
            <a:endParaRPr lang="en-US" dirty="0"/>
          </a:p>
          <a:p>
            <a:r>
              <a:rPr lang="en-US" dirty="0" smtClean="0"/>
              <a:t>Avoid Threatening Barring Whenever Possible</a:t>
            </a:r>
          </a:p>
          <a:p>
            <a:pPr lvl="1"/>
            <a:r>
              <a:rPr lang="en-US" dirty="0" smtClean="0"/>
              <a:t>Don’t threaten unless you have decided barring is necessary</a:t>
            </a:r>
          </a:p>
          <a:p>
            <a:pPr lvl="1"/>
            <a:r>
              <a:rPr lang="en-US" dirty="0" smtClean="0"/>
              <a:t>Wording Matters!</a:t>
            </a:r>
          </a:p>
          <a:p>
            <a:pPr lvl="2"/>
            <a:r>
              <a:rPr lang="en-US" dirty="0" smtClean="0"/>
              <a:t> </a:t>
            </a:r>
            <a:r>
              <a:rPr lang="en-US" i="1" dirty="0" smtClean="0"/>
              <a:t>“I may have to ask you to leave the shelter if…”</a:t>
            </a:r>
            <a:endParaRPr lang="en-US" i="1" dirty="0"/>
          </a:p>
        </p:txBody>
      </p:sp>
      <p:pic>
        <p:nvPicPr>
          <p:cNvPr id="5" name="Picture 2" descr="Image result for desc"/>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54981" y="5815181"/>
            <a:ext cx="2051203" cy="99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4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 Questions and Your Challenges</a:t>
            </a:r>
            <a:endParaRPr lang="en-US" dirty="0"/>
          </a:p>
        </p:txBody>
      </p:sp>
    </p:spTree>
    <p:extLst>
      <p:ext uri="{BB962C8B-B14F-4D97-AF65-F5344CB8AC3E}">
        <p14:creationId xmlns:p14="http://schemas.microsoft.com/office/powerpoint/2010/main" val="1124801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Challenges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a:ext>
            </a:extLst>
          </a:blip>
          <a:srcRect/>
          <a:stretch/>
        </p:blipFill>
        <p:spPr>
          <a:xfrm>
            <a:off x="1579417" y="1417638"/>
            <a:ext cx="6099465" cy="4525802"/>
          </a:xfrm>
        </p:spPr>
      </p:pic>
    </p:spTree>
    <p:extLst>
      <p:ext uri="{BB962C8B-B14F-4D97-AF65-F5344CB8AC3E}">
        <p14:creationId xmlns:p14="http://schemas.microsoft.com/office/powerpoint/2010/main" val="26571647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Challenges: Substance Use</a:t>
            </a:r>
            <a:endParaRPr lang="en-US" dirty="0"/>
          </a:p>
        </p:txBody>
      </p:sp>
      <p:sp>
        <p:nvSpPr>
          <p:cNvPr id="3" name="Content Placeholder 2"/>
          <p:cNvSpPr>
            <a:spLocks noGrp="1"/>
          </p:cNvSpPr>
          <p:nvPr>
            <p:ph idx="1"/>
          </p:nvPr>
        </p:nvSpPr>
        <p:spPr>
          <a:xfrm>
            <a:off x="977200" y="1600200"/>
            <a:ext cx="7709600" cy="4525963"/>
          </a:xfrm>
        </p:spPr>
        <p:txBody>
          <a:bodyPr>
            <a:normAutofit lnSpcReduction="10000"/>
          </a:bodyPr>
          <a:lstStyle/>
          <a:p>
            <a:pPr marL="0" indent="0">
              <a:buNone/>
            </a:pPr>
            <a:r>
              <a:rPr lang="en-US" b="1" dirty="0" smtClean="0"/>
              <a:t>How</a:t>
            </a:r>
            <a:r>
              <a:rPr lang="en-US" dirty="0" smtClean="0"/>
              <a:t> do we help people who are trying to stay sober while allowing people who are under the influence of substances into the same space? Isn’t that going to be a trigger for people who are trying to be sober?  </a:t>
            </a:r>
          </a:p>
          <a:p>
            <a:pPr marL="0" indent="0">
              <a:buNone/>
            </a:pPr>
            <a:r>
              <a:rPr lang="en-US" b="1" dirty="0" smtClean="0"/>
              <a:t>How</a:t>
            </a:r>
            <a:r>
              <a:rPr lang="en-US" dirty="0" smtClean="0"/>
              <a:t> do we keep people safe when some people are intoxicated? Especially if we serve people in a congregate setting?</a:t>
            </a:r>
            <a:endParaRPr lang="en-US" dirty="0"/>
          </a:p>
        </p:txBody>
      </p:sp>
      <p:sp>
        <p:nvSpPr>
          <p:cNvPr id="4" name="TextBox 3"/>
          <p:cNvSpPr txBox="1"/>
          <p:nvPr/>
        </p:nvSpPr>
        <p:spPr>
          <a:xfrm>
            <a:off x="84007" y="790318"/>
            <a:ext cx="893193" cy="2646878"/>
          </a:xfrm>
          <a:prstGeom prst="rect">
            <a:avLst/>
          </a:prstGeom>
          <a:noFill/>
        </p:spPr>
        <p:txBody>
          <a:bodyPr wrap="none" rtlCol="0">
            <a:spAutoFit/>
          </a:bodyPr>
          <a:lstStyle/>
          <a:p>
            <a:r>
              <a:rPr lang="en-US" sz="16600" dirty="0" smtClean="0">
                <a:solidFill>
                  <a:srgbClr val="4BACC6"/>
                </a:solidFill>
                <a:latin typeface="Arial" panose="020B0604020202020204" pitchFamily="34" charset="0"/>
                <a:cs typeface="Arial" panose="020B0604020202020204" pitchFamily="34" charset="0"/>
              </a:rPr>
              <a:t>“</a:t>
            </a:r>
            <a:endParaRPr lang="en-US" sz="16600" dirty="0">
              <a:solidFill>
                <a:srgbClr val="4BAC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77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A</a:t>
            </a:r>
            <a:r>
              <a:rPr lang="en-US" dirty="0" smtClean="0"/>
              <a:t>re Shelters </a:t>
            </a:r>
            <a:r>
              <a:rPr lang="en-US" dirty="0"/>
              <a:t>S</a:t>
            </a:r>
            <a:r>
              <a:rPr lang="en-US" dirty="0" smtClean="0"/>
              <a:t>o </a:t>
            </a:r>
            <a:r>
              <a:rPr lang="en-US" dirty="0"/>
              <a:t>I</a:t>
            </a:r>
            <a:r>
              <a:rPr lang="en-US" dirty="0" smtClean="0"/>
              <a:t>mportant?</a:t>
            </a:r>
            <a:endParaRPr lang="en-US" dirty="0"/>
          </a:p>
        </p:txBody>
      </p:sp>
      <p:sp>
        <p:nvSpPr>
          <p:cNvPr id="3" name="Content Placeholder 2"/>
          <p:cNvSpPr>
            <a:spLocks noGrp="1"/>
          </p:cNvSpPr>
          <p:nvPr>
            <p:ph idx="1"/>
          </p:nvPr>
        </p:nvSpPr>
        <p:spPr>
          <a:xfrm>
            <a:off x="430069" y="1432700"/>
            <a:ext cx="8229600" cy="4525963"/>
          </a:xfrm>
        </p:spPr>
        <p:txBody>
          <a:bodyPr>
            <a:normAutofit/>
          </a:bodyPr>
          <a:lstStyle/>
          <a:p>
            <a:r>
              <a:rPr lang="en-US" dirty="0" smtClean="0"/>
              <a:t>Emergency shelters and other types of crisis housing (crisis beds, interim housing, motel vouchers) </a:t>
            </a:r>
            <a:r>
              <a:rPr lang="en-US" dirty="0" smtClean="0">
                <a:solidFill>
                  <a:srgbClr val="000000"/>
                </a:solidFill>
              </a:rPr>
              <a:t>play a </a:t>
            </a:r>
            <a:r>
              <a:rPr lang="en-US" b="1" dirty="0" smtClean="0">
                <a:solidFill>
                  <a:srgbClr val="4BACC6"/>
                </a:solidFill>
              </a:rPr>
              <a:t>critical role</a:t>
            </a:r>
            <a:r>
              <a:rPr lang="en-US" dirty="0" smtClean="0">
                <a:solidFill>
                  <a:srgbClr val="000000"/>
                </a:solidFill>
              </a:rPr>
              <a:t> </a:t>
            </a:r>
            <a:r>
              <a:rPr lang="en-US" dirty="0" smtClean="0"/>
              <a:t>in your system’s response to homelessness</a:t>
            </a:r>
          </a:p>
          <a:p>
            <a:r>
              <a:rPr lang="en-US" dirty="0" smtClean="0"/>
              <a:t>People in a housing crisis will always need a </a:t>
            </a:r>
            <a:r>
              <a:rPr lang="en-US" b="1" dirty="0" smtClean="0">
                <a:solidFill>
                  <a:schemeClr val="accent5"/>
                </a:solidFill>
              </a:rPr>
              <a:t>safe and decent </a:t>
            </a:r>
            <a:r>
              <a:rPr lang="en-US" dirty="0" smtClean="0"/>
              <a:t>place to go that is immediately available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3566" y="4613528"/>
            <a:ext cx="1334374" cy="1345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837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t>
            </a:r>
            <a:r>
              <a:rPr lang="en-US" dirty="0" smtClean="0"/>
              <a:t>Challenges: </a:t>
            </a:r>
            <a:br>
              <a:rPr lang="en-US" dirty="0" smtClean="0"/>
            </a:br>
            <a:r>
              <a:rPr lang="en-US" dirty="0" smtClean="0"/>
              <a:t>Staff Capacity</a:t>
            </a:r>
            <a:endParaRPr lang="en-US" dirty="0"/>
          </a:p>
        </p:txBody>
      </p:sp>
      <p:sp>
        <p:nvSpPr>
          <p:cNvPr id="3" name="Content Placeholder 2"/>
          <p:cNvSpPr>
            <a:spLocks noGrp="1"/>
          </p:cNvSpPr>
          <p:nvPr>
            <p:ph idx="1"/>
          </p:nvPr>
        </p:nvSpPr>
        <p:spPr>
          <a:xfrm>
            <a:off x="977200" y="1600201"/>
            <a:ext cx="7709600" cy="4436918"/>
          </a:xfrm>
        </p:spPr>
        <p:txBody>
          <a:bodyPr>
            <a:normAutofit/>
          </a:bodyPr>
          <a:lstStyle/>
          <a:p>
            <a:pPr marL="0" indent="0">
              <a:buNone/>
            </a:pPr>
            <a:r>
              <a:rPr lang="en-US" dirty="0" smtClean="0"/>
              <a:t>One </a:t>
            </a:r>
            <a:r>
              <a:rPr lang="en-US" dirty="0"/>
              <a:t>of our </a:t>
            </a:r>
            <a:r>
              <a:rPr lang="en-US" b="1" dirty="0"/>
              <a:t>biggest challenges </a:t>
            </a:r>
            <a:r>
              <a:rPr lang="en-US" dirty="0" smtClean="0"/>
              <a:t>is having adequate staff to operate a low-barrier </a:t>
            </a:r>
            <a:r>
              <a:rPr lang="en-US" dirty="0"/>
              <a:t>shelter </a:t>
            </a:r>
            <a:r>
              <a:rPr lang="en-US" dirty="0" smtClean="0"/>
              <a:t>and help individuals stay focused </a:t>
            </a:r>
            <a:r>
              <a:rPr lang="en-US" dirty="0"/>
              <a:t>on </a:t>
            </a:r>
            <a:r>
              <a:rPr lang="en-US" dirty="0" smtClean="0"/>
              <a:t>a housing plan.</a:t>
            </a:r>
          </a:p>
          <a:p>
            <a:pPr marL="0" indent="0">
              <a:buNone/>
            </a:pPr>
            <a:r>
              <a:rPr lang="en-US" dirty="0" smtClean="0"/>
              <a:t>How do we help people who are having mental health issues or substance issues exit to housing if we don’t have a lot of staff or have enough skilled staff?</a:t>
            </a:r>
            <a:endParaRPr lang="en-US" dirty="0"/>
          </a:p>
        </p:txBody>
      </p:sp>
      <p:sp>
        <p:nvSpPr>
          <p:cNvPr id="4" name="TextBox 3"/>
          <p:cNvSpPr txBox="1"/>
          <p:nvPr/>
        </p:nvSpPr>
        <p:spPr>
          <a:xfrm>
            <a:off x="84007" y="790318"/>
            <a:ext cx="893193" cy="2646878"/>
          </a:xfrm>
          <a:prstGeom prst="rect">
            <a:avLst/>
          </a:prstGeom>
          <a:noFill/>
        </p:spPr>
        <p:txBody>
          <a:bodyPr wrap="none" rtlCol="0">
            <a:spAutoFit/>
          </a:bodyPr>
          <a:lstStyle/>
          <a:p>
            <a:r>
              <a:rPr lang="en-US" sz="16600" dirty="0" smtClean="0">
                <a:solidFill>
                  <a:srgbClr val="4BACC6"/>
                </a:solidFill>
                <a:latin typeface="Arial" panose="020B0604020202020204" pitchFamily="34" charset="0"/>
                <a:cs typeface="Arial" panose="020B0604020202020204" pitchFamily="34" charset="0"/>
              </a:rPr>
              <a:t>“</a:t>
            </a:r>
            <a:endParaRPr lang="en-US" sz="16600" dirty="0">
              <a:solidFill>
                <a:srgbClr val="4BAC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28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t>
            </a:r>
            <a:r>
              <a:rPr lang="en-US" dirty="0" smtClean="0"/>
              <a:t>Challenges: Community </a:t>
            </a:r>
            <a:br>
              <a:rPr lang="en-US" dirty="0" smtClean="0"/>
            </a:br>
            <a:r>
              <a:rPr lang="en-US" dirty="0" smtClean="0"/>
              <a:t>Buy-in</a:t>
            </a:r>
            <a:endParaRPr lang="en-US" dirty="0"/>
          </a:p>
        </p:txBody>
      </p:sp>
      <p:sp>
        <p:nvSpPr>
          <p:cNvPr id="3" name="Content Placeholder 2"/>
          <p:cNvSpPr>
            <a:spLocks noGrp="1"/>
          </p:cNvSpPr>
          <p:nvPr>
            <p:ph idx="1"/>
          </p:nvPr>
        </p:nvSpPr>
        <p:spPr>
          <a:xfrm>
            <a:off x="977200" y="1600201"/>
            <a:ext cx="7709600" cy="4436918"/>
          </a:xfrm>
        </p:spPr>
        <p:txBody>
          <a:bodyPr>
            <a:normAutofit/>
          </a:bodyPr>
          <a:lstStyle/>
          <a:p>
            <a:pPr marL="0" indent="0">
              <a:buNone/>
            </a:pPr>
            <a:r>
              <a:rPr lang="en-US" dirty="0" smtClean="0"/>
              <a:t>We are bought into a low-barrier shelter model but our board and community do not want us to have a ”wet” shelter. How do we get buy-in?</a:t>
            </a:r>
            <a:endParaRPr lang="en-US" dirty="0"/>
          </a:p>
        </p:txBody>
      </p:sp>
      <p:sp>
        <p:nvSpPr>
          <p:cNvPr id="4" name="TextBox 3"/>
          <p:cNvSpPr txBox="1"/>
          <p:nvPr/>
        </p:nvSpPr>
        <p:spPr>
          <a:xfrm>
            <a:off x="84007" y="790318"/>
            <a:ext cx="893193" cy="2646878"/>
          </a:xfrm>
          <a:prstGeom prst="rect">
            <a:avLst/>
          </a:prstGeom>
          <a:noFill/>
        </p:spPr>
        <p:txBody>
          <a:bodyPr wrap="none" rtlCol="0">
            <a:spAutoFit/>
          </a:bodyPr>
          <a:lstStyle/>
          <a:p>
            <a:r>
              <a:rPr lang="en-US" sz="16600" dirty="0" smtClean="0">
                <a:solidFill>
                  <a:srgbClr val="4BACC6"/>
                </a:solidFill>
                <a:latin typeface="Arial" panose="020B0604020202020204" pitchFamily="34" charset="0"/>
                <a:cs typeface="Arial" panose="020B0604020202020204" pitchFamily="34" charset="0"/>
              </a:rPr>
              <a:t>“</a:t>
            </a:r>
            <a:endParaRPr lang="en-US" sz="16600" dirty="0">
              <a:solidFill>
                <a:srgbClr val="4BAC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841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t>
            </a:r>
            <a:r>
              <a:rPr lang="en-US" dirty="0" smtClean="0"/>
              <a:t>Challenges: Hours of Operation</a:t>
            </a:r>
            <a:endParaRPr lang="en-US" dirty="0"/>
          </a:p>
        </p:txBody>
      </p:sp>
      <p:sp>
        <p:nvSpPr>
          <p:cNvPr id="3" name="Content Placeholder 2"/>
          <p:cNvSpPr>
            <a:spLocks noGrp="1"/>
          </p:cNvSpPr>
          <p:nvPr>
            <p:ph idx="1"/>
          </p:nvPr>
        </p:nvSpPr>
        <p:spPr>
          <a:xfrm>
            <a:off x="977200" y="1600201"/>
            <a:ext cx="7709600" cy="4436918"/>
          </a:xfrm>
        </p:spPr>
        <p:txBody>
          <a:bodyPr>
            <a:normAutofit/>
          </a:bodyPr>
          <a:lstStyle/>
          <a:p>
            <a:pPr marL="0" indent="0">
              <a:buNone/>
            </a:pPr>
            <a:r>
              <a:rPr lang="en-US" dirty="0" smtClean="0"/>
              <a:t>It will be hard to get people to do the stuff they need to do if we let them hang around all day in shelter, so we ask them to leave during the day. Why is it a problem to ask people to leave early in the morning and come back in the evening to get their bed? </a:t>
            </a:r>
            <a:endParaRPr lang="en-US" dirty="0"/>
          </a:p>
        </p:txBody>
      </p:sp>
      <p:sp>
        <p:nvSpPr>
          <p:cNvPr id="4" name="TextBox 3"/>
          <p:cNvSpPr txBox="1"/>
          <p:nvPr/>
        </p:nvSpPr>
        <p:spPr>
          <a:xfrm>
            <a:off x="84007" y="790318"/>
            <a:ext cx="893193" cy="2646878"/>
          </a:xfrm>
          <a:prstGeom prst="rect">
            <a:avLst/>
          </a:prstGeom>
          <a:noFill/>
        </p:spPr>
        <p:txBody>
          <a:bodyPr wrap="none" rtlCol="0">
            <a:spAutoFit/>
          </a:bodyPr>
          <a:lstStyle/>
          <a:p>
            <a:r>
              <a:rPr lang="en-US" sz="16600" dirty="0" smtClean="0">
                <a:solidFill>
                  <a:srgbClr val="4BACC6"/>
                </a:solidFill>
                <a:latin typeface="Arial" panose="020B0604020202020204" pitchFamily="34" charset="0"/>
                <a:cs typeface="Arial" panose="020B0604020202020204" pitchFamily="34" charset="0"/>
              </a:rPr>
              <a:t>“</a:t>
            </a:r>
            <a:endParaRPr lang="en-US" sz="16600" dirty="0">
              <a:solidFill>
                <a:srgbClr val="4BACC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963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457199" y="1621752"/>
            <a:ext cx="6482219" cy="4525963"/>
          </a:xfrm>
        </p:spPr>
        <p:txBody>
          <a:bodyPr>
            <a:normAutofit/>
          </a:bodyPr>
          <a:lstStyle/>
          <a:p>
            <a:pPr marL="0" indent="0">
              <a:buNone/>
            </a:pPr>
            <a:r>
              <a:rPr lang="en-US" dirty="0" smtClean="0"/>
              <a:t>Webinar in December, TBD</a:t>
            </a:r>
          </a:p>
          <a:p>
            <a:pPr marL="0" indent="0">
              <a:buNone/>
            </a:pPr>
            <a:endParaRPr lang="en-US" dirty="0" smtClean="0"/>
          </a:p>
          <a:p>
            <a:pPr marL="0" indent="0">
              <a:buNone/>
            </a:pPr>
            <a:r>
              <a:rPr lang="en-US" b="1" dirty="0" smtClean="0">
                <a:solidFill>
                  <a:schemeClr val="accent5"/>
                </a:solidFill>
              </a:rPr>
              <a:t>Evaluating Shelter’s Performance with Data</a:t>
            </a:r>
          </a:p>
          <a:p>
            <a:pPr marL="0" indent="0">
              <a:buNone/>
            </a:pPr>
            <a:endParaRPr lang="en-US" dirty="0" smtClean="0"/>
          </a:p>
          <a:p>
            <a:pPr marL="0" indent="0" algn="ctr">
              <a:buNone/>
            </a:pPr>
            <a:r>
              <a:rPr lang="en-US" dirty="0" smtClean="0"/>
              <a:t>           </a:t>
            </a:r>
            <a:endParaRPr lang="en-US" b="1" dirty="0" smtClean="0"/>
          </a:p>
        </p:txBody>
      </p:sp>
      <p:pic>
        <p:nvPicPr>
          <p:cNvPr id="5" name="Picture 2" descr="S:\Center for Capacity Building\Emergency Shelter Training Resource Repository\Infographics\NAEH_Infographics_Final-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3836" y="1027124"/>
            <a:ext cx="3110164" cy="42194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057823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Contact Us!</a:t>
            </a: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Cynthia Nagendra</a:t>
            </a:r>
          </a:p>
          <a:p>
            <a:pPr marL="0" indent="0" algn="ctr">
              <a:buNone/>
            </a:pPr>
            <a:r>
              <a:rPr lang="en-US" sz="3600" b="1" dirty="0" smtClean="0">
                <a:solidFill>
                  <a:schemeClr val="bg1"/>
                </a:solidFill>
              </a:rPr>
              <a:t>Ben Cattell Noll</a:t>
            </a:r>
          </a:p>
          <a:p>
            <a:pPr marL="0" indent="0" algn="ctr">
              <a:buNone/>
            </a:pPr>
            <a:r>
              <a:rPr lang="en-US" sz="3600" b="1" dirty="0" smtClean="0">
                <a:solidFill>
                  <a:schemeClr val="bg1"/>
                </a:solidFill>
              </a:rPr>
              <a:t>The Center for Capacity Building</a:t>
            </a:r>
            <a:endParaRPr lang="en-US" sz="3600" dirty="0" smtClean="0">
              <a:solidFill>
                <a:schemeClr val="bg1"/>
              </a:solidFill>
            </a:endParaRPr>
          </a:p>
          <a:p>
            <a:pPr marL="0" indent="0" algn="ctr">
              <a:buNone/>
            </a:pPr>
            <a:endParaRPr lang="en-US" sz="3600" dirty="0" smtClean="0">
              <a:solidFill>
                <a:schemeClr val="bg1"/>
              </a:solidFill>
            </a:endParaRPr>
          </a:p>
          <a:p>
            <a:pPr marL="0" indent="0" algn="ctr">
              <a:buNone/>
            </a:pPr>
            <a:r>
              <a:rPr lang="en-US" sz="3600" b="1" dirty="0" smtClean="0">
                <a:solidFill>
                  <a:schemeClr val="bg1"/>
                </a:solidFill>
                <a:hlinkClick r:id="rId4"/>
              </a:rPr>
              <a:t>Email: </a:t>
            </a:r>
            <a:r>
              <a:rPr lang="en-US" sz="3600" b="1" dirty="0">
                <a:solidFill>
                  <a:schemeClr val="bg1"/>
                </a:solidFill>
                <a:hlinkClick r:id="rId4"/>
              </a:rPr>
              <a:t>t</a:t>
            </a:r>
            <a:r>
              <a:rPr lang="en-US" sz="3600" b="1" dirty="0" smtClean="0">
                <a:solidFill>
                  <a:schemeClr val="bg1"/>
                </a:solidFill>
                <a:hlinkClick r:id="rId4"/>
              </a:rPr>
              <a:t>hecenter</a:t>
            </a:r>
            <a:r>
              <a:rPr lang="en-US" sz="3600" b="1" dirty="0">
                <a:solidFill>
                  <a:schemeClr val="bg1"/>
                </a:solidFill>
                <a:hlinkClick r:id="rId4"/>
              </a:rPr>
              <a:t>@naeh.org</a:t>
            </a:r>
            <a:endParaRPr lang="en-US" sz="3600" b="1" dirty="0">
              <a:solidFill>
                <a:schemeClr val="bg1"/>
              </a:solidFill>
            </a:endParaRPr>
          </a:p>
          <a:p>
            <a:pPr marL="0" indent="0" algn="ctr">
              <a:buNone/>
            </a:pPr>
            <a:endParaRPr lang="en-US" sz="3600" dirty="0" smtClean="0">
              <a:solidFill>
                <a:schemeClr val="bg1"/>
              </a:solidFill>
            </a:endParaRPr>
          </a:p>
        </p:txBody>
      </p:sp>
    </p:spTree>
    <p:extLst>
      <p:ext uri="{BB962C8B-B14F-4D97-AF65-F5344CB8AC3E}">
        <p14:creationId xmlns:p14="http://schemas.microsoft.com/office/powerpoint/2010/main" val="4174723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Shelter Learning Series</a:t>
            </a:r>
            <a:br>
              <a:rPr lang="en-US" dirty="0" smtClean="0"/>
            </a:br>
            <a:r>
              <a:rPr lang="en-US" b="1" dirty="0" smtClean="0">
                <a:solidFill>
                  <a:schemeClr val="accent3"/>
                </a:solidFill>
              </a:rPr>
              <a:t>Overview </a:t>
            </a:r>
            <a:endParaRPr lang="en-US" b="1" dirty="0">
              <a:solidFill>
                <a:schemeClr val="accent3"/>
              </a:solidFill>
            </a:endParaRPr>
          </a:p>
        </p:txBody>
      </p:sp>
      <p:sp>
        <p:nvSpPr>
          <p:cNvPr id="3" name="Content Placeholder 2"/>
          <p:cNvSpPr>
            <a:spLocks noGrp="1"/>
          </p:cNvSpPr>
          <p:nvPr>
            <p:ph idx="1"/>
          </p:nvPr>
        </p:nvSpPr>
        <p:spPr>
          <a:xfrm>
            <a:off x="457200" y="1702451"/>
            <a:ext cx="8229600" cy="4525963"/>
          </a:xfrm>
        </p:spPr>
        <p:txBody>
          <a:bodyPr>
            <a:normAutofit/>
          </a:bodyPr>
          <a:lstStyle/>
          <a:p>
            <a:r>
              <a:rPr lang="en-US" sz="2800" b="1" dirty="0" smtClean="0">
                <a:solidFill>
                  <a:srgbClr val="4BACC6"/>
                </a:solidFill>
              </a:rPr>
              <a:t>Series</a:t>
            </a:r>
            <a:r>
              <a:rPr lang="en-US" sz="2800" dirty="0" smtClean="0">
                <a:solidFill>
                  <a:srgbClr val="4BACC6"/>
                </a:solidFill>
              </a:rPr>
              <a:t> </a:t>
            </a:r>
            <a:r>
              <a:rPr lang="en-US" sz="2800" dirty="0" smtClean="0"/>
              <a:t>of webinars</a:t>
            </a:r>
          </a:p>
          <a:p>
            <a:r>
              <a:rPr lang="en-US" sz="2800" b="1" dirty="0" smtClean="0">
                <a:solidFill>
                  <a:schemeClr val="accent5"/>
                </a:solidFill>
              </a:rPr>
              <a:t>Key elements </a:t>
            </a:r>
            <a:r>
              <a:rPr lang="en-US" sz="2800" dirty="0" smtClean="0"/>
              <a:t>to operating an effective shelter</a:t>
            </a:r>
          </a:p>
          <a:p>
            <a:r>
              <a:rPr lang="en-US" sz="2800" b="1" dirty="0" smtClean="0">
                <a:solidFill>
                  <a:srgbClr val="4BACC6"/>
                </a:solidFill>
              </a:rPr>
              <a:t>Self-assessments</a:t>
            </a:r>
            <a:r>
              <a:rPr lang="en-US" sz="2800" b="1" dirty="0" smtClean="0">
                <a:solidFill>
                  <a:srgbClr val="000000"/>
                </a:solidFill>
              </a:rPr>
              <a:t> </a:t>
            </a:r>
            <a:r>
              <a:rPr lang="en-US" sz="2800" dirty="0" smtClean="0">
                <a:solidFill>
                  <a:srgbClr val="000000"/>
                </a:solidFill>
              </a:rPr>
              <a:t>to evaluate your shelter</a:t>
            </a:r>
            <a:endParaRPr lang="en-US" sz="2800" dirty="0" smtClean="0">
              <a:solidFill>
                <a:srgbClr val="4BACC6"/>
              </a:solidFill>
            </a:endParaRPr>
          </a:p>
          <a:p>
            <a:r>
              <a:rPr lang="en-US" sz="2800" b="1" dirty="0" smtClean="0">
                <a:solidFill>
                  <a:srgbClr val="4BACC6"/>
                </a:solidFill>
              </a:rPr>
              <a:t>Tools</a:t>
            </a:r>
            <a:r>
              <a:rPr lang="en-US" sz="2800" dirty="0" smtClean="0">
                <a:solidFill>
                  <a:srgbClr val="4BACC6"/>
                </a:solidFill>
              </a:rPr>
              <a:t> </a:t>
            </a:r>
            <a:r>
              <a:rPr lang="en-US" sz="2800" dirty="0" smtClean="0"/>
              <a:t>that your shelter can use to implement programmatic, policy, and operational changes </a:t>
            </a:r>
          </a:p>
          <a:p>
            <a:r>
              <a:rPr lang="en-US" sz="2800" b="1" dirty="0" smtClean="0">
                <a:solidFill>
                  <a:srgbClr val="4BACC6"/>
                </a:solidFill>
              </a:rPr>
              <a:t>Guidance</a:t>
            </a:r>
            <a:r>
              <a:rPr lang="en-US" sz="2800" dirty="0" smtClean="0">
                <a:solidFill>
                  <a:srgbClr val="4BACC6"/>
                </a:solidFill>
              </a:rPr>
              <a:t> </a:t>
            </a:r>
            <a:r>
              <a:rPr lang="en-US" sz="2800" dirty="0" smtClean="0"/>
              <a:t>from shelters that have made the transition to a more effective shelter model</a:t>
            </a:r>
          </a:p>
          <a:p>
            <a:endParaRPr lang="en-US" dirty="0" smtClean="0"/>
          </a:p>
          <a:p>
            <a:endParaRPr lang="en-US" dirty="0"/>
          </a:p>
        </p:txBody>
      </p:sp>
      <p:pic>
        <p:nvPicPr>
          <p:cNvPr id="4" name="Picture 8" descr="S:\Center for Capacity Building\Emergency Shelter Training Resource Repository\Infographics\NAEH_Infographics_Final-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2301" y="4347729"/>
            <a:ext cx="1221699" cy="15808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8967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94" y="474212"/>
            <a:ext cx="8229600" cy="1143000"/>
          </a:xfrm>
        </p:spPr>
        <p:txBody>
          <a:bodyPr>
            <a:normAutofit fontScale="90000"/>
          </a:bodyPr>
          <a:lstStyle/>
          <a:p>
            <a:r>
              <a:rPr lang="en-US" dirty="0" smtClean="0"/>
              <a:t>Emergency Shelter Learning Series</a:t>
            </a:r>
            <a:br>
              <a:rPr lang="en-US" dirty="0" smtClean="0"/>
            </a:br>
            <a:r>
              <a:rPr lang="en-US" b="1" dirty="0" smtClean="0">
                <a:solidFill>
                  <a:schemeClr val="accent3"/>
                </a:solidFill>
              </a:rPr>
              <a:t>Goals</a:t>
            </a:r>
            <a:endParaRPr lang="en-US" dirty="0"/>
          </a:p>
        </p:txBody>
      </p:sp>
      <p:sp>
        <p:nvSpPr>
          <p:cNvPr id="3" name="Content Placeholder 2"/>
          <p:cNvSpPr>
            <a:spLocks noGrp="1"/>
          </p:cNvSpPr>
          <p:nvPr>
            <p:ph idx="1"/>
          </p:nvPr>
        </p:nvSpPr>
        <p:spPr>
          <a:xfrm>
            <a:off x="457200" y="1785749"/>
            <a:ext cx="8229600" cy="4525963"/>
          </a:xfrm>
        </p:spPr>
        <p:txBody>
          <a:bodyPr>
            <a:normAutofit fontScale="77500" lnSpcReduction="20000"/>
          </a:bodyPr>
          <a:lstStyle/>
          <a:p>
            <a:r>
              <a:rPr lang="en-US" b="1" dirty="0" smtClean="0">
                <a:solidFill>
                  <a:srgbClr val="4BACC6"/>
                </a:solidFill>
              </a:rPr>
              <a:t>Strengthen</a:t>
            </a:r>
            <a:r>
              <a:rPr lang="en-US" dirty="0" smtClean="0"/>
              <a:t> shelter policies </a:t>
            </a:r>
            <a:r>
              <a:rPr lang="en-US" dirty="0"/>
              <a:t>and services </a:t>
            </a:r>
            <a:r>
              <a:rPr lang="en-US" dirty="0" smtClean="0"/>
              <a:t>to </a:t>
            </a:r>
            <a:r>
              <a:rPr lang="en-US" dirty="0"/>
              <a:t>improve</a:t>
            </a:r>
            <a:r>
              <a:rPr lang="en-US" b="1" dirty="0">
                <a:solidFill>
                  <a:schemeClr val="accent5"/>
                </a:solidFill>
              </a:rPr>
              <a:t> </a:t>
            </a:r>
            <a:r>
              <a:rPr lang="en-US" dirty="0"/>
              <a:t>the housing outcomes </a:t>
            </a:r>
            <a:r>
              <a:rPr lang="en-US" dirty="0" smtClean="0"/>
              <a:t>for people experiencing homelessness across your crisis response system</a:t>
            </a:r>
          </a:p>
          <a:p>
            <a:pPr marL="0" indent="0">
              <a:buNone/>
            </a:pPr>
            <a:endParaRPr lang="en-US" dirty="0" smtClean="0"/>
          </a:p>
          <a:p>
            <a:r>
              <a:rPr lang="en-US" b="1" dirty="0" smtClean="0">
                <a:solidFill>
                  <a:schemeClr val="accent5"/>
                </a:solidFill>
              </a:rPr>
              <a:t>Implement</a:t>
            </a:r>
            <a:r>
              <a:rPr lang="en-US" b="1" dirty="0" smtClean="0"/>
              <a:t> </a:t>
            </a:r>
            <a:r>
              <a:rPr lang="en-US" dirty="0"/>
              <a:t>a system-wide approach to ending homelessness that includes emergency shelters</a:t>
            </a:r>
          </a:p>
          <a:p>
            <a:pPr marL="0" indent="0" algn="ctr">
              <a:buNone/>
            </a:pPr>
            <a:endParaRPr lang="en-US" dirty="0" smtClean="0"/>
          </a:p>
          <a:p>
            <a:r>
              <a:rPr lang="en-US" b="1" dirty="0" smtClean="0">
                <a:solidFill>
                  <a:schemeClr val="accent5"/>
                </a:solidFill>
              </a:rPr>
              <a:t>Align </a:t>
            </a:r>
            <a:r>
              <a:rPr lang="en-US" dirty="0"/>
              <a:t>emergency shelters’ goals with the community’s goals to end homelessness</a:t>
            </a:r>
          </a:p>
          <a:p>
            <a:pPr marL="0" indent="0" algn="ctr">
              <a:buNone/>
            </a:pPr>
            <a:endParaRPr lang="en-US" dirty="0"/>
          </a:p>
          <a:p>
            <a:r>
              <a:rPr lang="en-US" b="1" dirty="0" smtClean="0">
                <a:solidFill>
                  <a:schemeClr val="accent5"/>
                </a:solidFill>
              </a:rPr>
              <a:t>Provide enough</a:t>
            </a:r>
            <a:r>
              <a:rPr lang="en-US" b="1" dirty="0" smtClean="0"/>
              <a:t> </a:t>
            </a:r>
            <a:r>
              <a:rPr lang="en-US" dirty="0"/>
              <a:t>low-barrier, safe, and </a:t>
            </a:r>
            <a:r>
              <a:rPr lang="en-US" dirty="0" smtClean="0"/>
              <a:t>housing</a:t>
            </a:r>
            <a:r>
              <a:rPr lang="en-US" dirty="0"/>
              <a:t>-focused </a:t>
            </a:r>
            <a:r>
              <a:rPr lang="en-US" dirty="0" smtClean="0"/>
              <a:t>shelter</a:t>
            </a:r>
            <a:endParaRPr lang="en-US" dirty="0"/>
          </a:p>
          <a:p>
            <a:endParaRPr lang="en-US" dirty="0" smtClean="0"/>
          </a:p>
          <a:p>
            <a:endParaRPr lang="en-US" dirty="0"/>
          </a:p>
        </p:txBody>
      </p:sp>
    </p:spTree>
    <p:extLst>
      <p:ext uri="{BB962C8B-B14F-4D97-AF65-F5344CB8AC3E}">
        <p14:creationId xmlns:p14="http://schemas.microsoft.com/office/powerpoint/2010/main" val="311330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Shelter Learning Series</a:t>
            </a:r>
            <a:br>
              <a:rPr lang="en-US" dirty="0" smtClean="0"/>
            </a:br>
            <a:r>
              <a:rPr lang="en-US" b="1" dirty="0" smtClean="0">
                <a:solidFill>
                  <a:schemeClr val="accent3"/>
                </a:solidFill>
              </a:rPr>
              <a:t>Resources</a:t>
            </a:r>
            <a:endParaRPr lang="en-US" b="1" dirty="0">
              <a:solidFill>
                <a:schemeClr val="accent3"/>
              </a:solidFill>
            </a:endParaRPr>
          </a:p>
        </p:txBody>
      </p:sp>
      <p:sp>
        <p:nvSpPr>
          <p:cNvPr id="3" name="Content Placeholder 2"/>
          <p:cNvSpPr>
            <a:spLocks noGrp="1"/>
          </p:cNvSpPr>
          <p:nvPr>
            <p:ph idx="1"/>
          </p:nvPr>
        </p:nvSpPr>
        <p:spPr>
          <a:xfrm>
            <a:off x="457200" y="1702451"/>
            <a:ext cx="8229600" cy="4525963"/>
          </a:xfrm>
        </p:spPr>
        <p:txBody>
          <a:bodyPr>
            <a:normAutofit/>
          </a:bodyPr>
          <a:lstStyle/>
          <a:p>
            <a:pPr marL="0" indent="0">
              <a:buNone/>
            </a:pPr>
            <a:endParaRPr lang="en-US" sz="2400" dirty="0"/>
          </a:p>
          <a:p>
            <a:pPr marL="0" indent="0" algn="ctr">
              <a:buNone/>
            </a:pPr>
            <a:r>
              <a:rPr lang="en-US" sz="2400" dirty="0" smtClean="0">
                <a:hlinkClick r:id="rId3"/>
              </a:rPr>
              <a:t>https</a:t>
            </a:r>
            <a:r>
              <a:rPr lang="en-US" sz="2400" dirty="0">
                <a:hlinkClick r:id="rId3"/>
              </a:rPr>
              <a:t>://endhomelessness.org/resource/emergency-shelter</a:t>
            </a:r>
            <a:r>
              <a:rPr lang="en-US" sz="2400" dirty="0" smtClean="0">
                <a:hlinkClick r:id="rId3"/>
              </a:rPr>
              <a:t>/</a:t>
            </a:r>
            <a:endParaRPr lang="en-US" sz="2400" dirty="0"/>
          </a:p>
          <a:p>
            <a:pPr marL="0" indent="0" algn="ctr">
              <a:buNone/>
            </a:pPr>
            <a:endParaRPr lang="en-US" sz="2400" b="1" dirty="0" smtClean="0">
              <a:solidFill>
                <a:srgbClr val="4BACC6"/>
              </a:solidFill>
            </a:endParaRPr>
          </a:p>
          <a:p>
            <a:pPr marL="0" indent="0" algn="ctr">
              <a:buNone/>
            </a:pPr>
            <a:r>
              <a:rPr lang="en-US" sz="2400" b="1" dirty="0" smtClean="0">
                <a:solidFill>
                  <a:srgbClr val="4BACC6"/>
                </a:solidFill>
              </a:rPr>
              <a:t>Past Webinars in the Series</a:t>
            </a:r>
          </a:p>
          <a:p>
            <a:pPr marL="0" indent="0" algn="ctr">
              <a:buNone/>
            </a:pPr>
            <a:endParaRPr lang="en-US" sz="2400" b="1" dirty="0" smtClean="0">
              <a:solidFill>
                <a:srgbClr val="4BACC6"/>
              </a:solidFill>
            </a:endParaRPr>
          </a:p>
          <a:p>
            <a:pPr marL="0" indent="0">
              <a:buNone/>
            </a:pPr>
            <a:r>
              <a:rPr lang="en-US" sz="2400" dirty="0" smtClean="0"/>
              <a:t>1.  The Role of Shelter in the Crisis Response 	System</a:t>
            </a:r>
          </a:p>
          <a:p>
            <a:pPr marL="0" indent="0">
              <a:buNone/>
            </a:pPr>
            <a:r>
              <a:rPr lang="en-US" sz="2400" dirty="0" smtClean="0"/>
              <a:t>2.  The Keys to Low-Barrier Effective Shelter</a:t>
            </a:r>
          </a:p>
          <a:p>
            <a:pPr marL="0" indent="0">
              <a:buNone/>
            </a:pPr>
            <a:r>
              <a:rPr lang="en-US" sz="2400" dirty="0" smtClean="0"/>
              <a:t>3.  How to Transition Your Shelter</a:t>
            </a:r>
          </a:p>
          <a:p>
            <a:pPr marL="0" indent="0">
              <a:buNone/>
            </a:pPr>
            <a:r>
              <a:rPr lang="en-US" sz="2400" dirty="0" smtClean="0"/>
              <a:t>4.  Which Rules are the Right Rules Part I (DV and  	Family Shelters)</a:t>
            </a:r>
          </a:p>
          <a:p>
            <a:pPr marL="0" indent="0">
              <a:buNone/>
            </a:pPr>
            <a:endParaRPr lang="en-US" dirty="0"/>
          </a:p>
        </p:txBody>
      </p:sp>
    </p:spTree>
    <p:extLst>
      <p:ext uri="{BB962C8B-B14F-4D97-AF65-F5344CB8AC3E}">
        <p14:creationId xmlns:p14="http://schemas.microsoft.com/office/powerpoint/2010/main" val="3568771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Center for Capacity Building\Emergency Shelter Training Resource Repository\Infographics\Image-Dat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8554" y="5476480"/>
            <a:ext cx="3615446" cy="135739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S:\Center for Capacity Building\Emergency Shelter Training Resource Repository\Infographics\Image-Diversion.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43349" y="1284532"/>
            <a:ext cx="2903409" cy="1451705"/>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S:\Center for Capacity Building\Emergency Shelter Training Resource Repository\Infographics\Image-HF_Approach.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43349" y="138896"/>
            <a:ext cx="3097341" cy="1433563"/>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S:\Center for Capacity Building\Emergency Shelter Training Resource Repository\Infographics\Image-Low_Barrie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81514" y="2736237"/>
            <a:ext cx="2965244" cy="1482622"/>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S:\Center for Capacity Building\Emergency Shelter Training Resource Repository\Infographics\Image-Rapid_Exi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32801" y="3912968"/>
            <a:ext cx="3411199" cy="17056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S:\Center for Capacity Building\Emergency Shelter Training Resource Repository\Infographics\NAEH_Infographics_Final-0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0" y="-88960"/>
            <a:ext cx="5528554" cy="69228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578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17385</TotalTime>
  <Words>4774</Words>
  <Application>Microsoft Office PowerPoint</Application>
  <PresentationFormat>On-screen Show (4:3)</PresentationFormat>
  <Paragraphs>540</Paragraphs>
  <Slides>54</Slides>
  <Notes>54</Notes>
  <HiddenSlides>0</HiddenSlides>
  <MMClips>0</MMClips>
  <ScaleCrop>false</ScaleCrop>
  <HeadingPairs>
    <vt:vector size="8" baseType="variant">
      <vt:variant>
        <vt:lpstr>Fonts Used</vt:lpstr>
      </vt:variant>
      <vt:variant>
        <vt:i4>4</vt:i4>
      </vt:variant>
      <vt:variant>
        <vt:lpstr>Theme</vt:lpstr>
      </vt:variant>
      <vt:variant>
        <vt:i4>29</vt:i4>
      </vt:variant>
      <vt:variant>
        <vt:lpstr>Embedded OLE Servers</vt:lpstr>
      </vt:variant>
      <vt:variant>
        <vt:i4>1</vt:i4>
      </vt:variant>
      <vt:variant>
        <vt:lpstr>Slide Titles</vt:lpstr>
      </vt:variant>
      <vt:variant>
        <vt:i4>54</vt:i4>
      </vt:variant>
    </vt:vector>
  </HeadingPairs>
  <TitlesOfParts>
    <vt:vector size="88" baseType="lpstr">
      <vt:lpstr>Arial</vt:lpstr>
      <vt:lpstr>Calibri</vt:lpstr>
      <vt:lpstr>Calibri Light</vt:lpstr>
      <vt:lpstr>Wingdings</vt:lpstr>
      <vt:lpstr>1_Custom Design</vt:lpstr>
      <vt:lpstr>9_Custom Design</vt:lpstr>
      <vt:lpstr>10_Custom Design</vt:lpstr>
      <vt:lpstr>2_Custom Design</vt:lpstr>
      <vt:lpstr>3_Custom Design</vt:lpstr>
      <vt:lpstr>4_Custom Design</vt:lpstr>
      <vt:lpstr>5_Custom Design</vt:lpstr>
      <vt:lpstr>11_Custom Design</vt:lpstr>
      <vt:lpstr>6_Custom Design</vt:lpstr>
      <vt:lpstr>7_Custom Design</vt:lpstr>
      <vt:lpstr>8_Custom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Office Theme</vt:lpstr>
      <vt:lpstr>1_Office Theme</vt:lpstr>
      <vt:lpstr>Document</vt:lpstr>
      <vt:lpstr>PowerPoint Presentation</vt:lpstr>
      <vt:lpstr>Today’s Webinar    </vt:lpstr>
      <vt:lpstr>Today’s Speakers</vt:lpstr>
      <vt:lpstr>PowerPoint Presentation</vt:lpstr>
      <vt:lpstr>Why Are Shelters So Important?</vt:lpstr>
      <vt:lpstr>Emergency Shelter Learning Series Overview </vt:lpstr>
      <vt:lpstr>Emergency Shelter Learning Series Goals</vt:lpstr>
      <vt:lpstr>Emergency Shelter Learning Series Resources</vt:lpstr>
      <vt:lpstr>PowerPoint Presentation</vt:lpstr>
      <vt:lpstr>Today’s Webinar</vt:lpstr>
      <vt:lpstr>PowerPoint Presentation</vt:lpstr>
      <vt:lpstr>PowerPoint Presentation</vt:lpstr>
      <vt:lpstr>Why Do People Avoid Shelters?</vt:lpstr>
      <vt:lpstr>Low-Barrier          No Rules </vt:lpstr>
      <vt:lpstr>How To RETool Your Rules</vt:lpstr>
      <vt:lpstr>PowerPoint Presentation</vt:lpstr>
      <vt:lpstr>The Role of Rules</vt:lpstr>
      <vt:lpstr>PowerPoint Presentation</vt:lpstr>
      <vt:lpstr>PowerPoint Presentation</vt:lpstr>
      <vt:lpstr>Retooling the Rules</vt:lpstr>
      <vt:lpstr>Retooling the Rules</vt:lpstr>
      <vt:lpstr>Retooling The Rules: Do Promote Safety</vt:lpstr>
      <vt:lpstr>Changing/Controlling Behavior  or  Promoting Safety?</vt:lpstr>
      <vt:lpstr>Retooling the Rules</vt:lpstr>
      <vt:lpstr>Retooling the Rules</vt:lpstr>
      <vt:lpstr>Retooling the Rules</vt:lpstr>
      <vt:lpstr>Contact Us!</vt:lpstr>
      <vt:lpstr>PowerPoint Presentation</vt:lpstr>
      <vt:lpstr>Transitioning from  High to Low Barrier Shelter</vt:lpstr>
      <vt:lpstr> </vt:lpstr>
      <vt:lpstr>About the Lewis Center…</vt:lpstr>
      <vt:lpstr>Lewis Center: Before   Sample of Rules</vt:lpstr>
      <vt:lpstr>Lewis Center: Before  Consequences to Rules </vt:lpstr>
      <vt:lpstr>Lewis Center: After Transition to Low-Barrier </vt:lpstr>
      <vt:lpstr>Lewis Center: After Expectations</vt:lpstr>
      <vt:lpstr>Staff Reactions: Then </vt:lpstr>
      <vt:lpstr>What Happens Instead  </vt:lpstr>
      <vt:lpstr>Staff Reactions: Now </vt:lpstr>
      <vt:lpstr>Data </vt:lpstr>
      <vt:lpstr>PowerPoint Presentation</vt:lpstr>
      <vt:lpstr>About DESC</vt:lpstr>
      <vt:lpstr>Staffing</vt:lpstr>
      <vt:lpstr>Staff Training</vt:lpstr>
      <vt:lpstr>Safety and Security</vt:lpstr>
      <vt:lpstr>Handling Difficult Situations</vt:lpstr>
      <vt:lpstr>Handling Difficult Situations</vt:lpstr>
      <vt:lpstr>Discussion Questions and Your Challenges</vt:lpstr>
      <vt:lpstr>Your Challenges</vt:lpstr>
      <vt:lpstr>Your Challenges: Substance Use</vt:lpstr>
      <vt:lpstr>Your Challenges:  Staff Capacity</vt:lpstr>
      <vt:lpstr>Your Challenges: Community  Buy-in</vt:lpstr>
      <vt:lpstr>Your Challenges: Hours of Operation</vt:lpstr>
      <vt:lpstr>What’s Next</vt:lpstr>
      <vt:lpstr>Contact Us!</vt:lpstr>
    </vt:vector>
  </TitlesOfParts>
  <Company>The Infantree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Nagendar;Kay Moshier McDivitt</dc:creator>
  <cp:lastModifiedBy>Ben Cattell Noll</cp:lastModifiedBy>
  <cp:revision>293</cp:revision>
  <cp:lastPrinted>2017-11-09T18:25:17Z</cp:lastPrinted>
  <dcterms:created xsi:type="dcterms:W3CDTF">2015-04-10T14:02:00Z</dcterms:created>
  <dcterms:modified xsi:type="dcterms:W3CDTF">2017-11-09T22:14:38Z</dcterms:modified>
</cp:coreProperties>
</file>