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429" r:id="rId2"/>
    <p:sldId id="404" r:id="rId3"/>
    <p:sldId id="430" r:id="rId4"/>
    <p:sldId id="426" r:id="rId5"/>
    <p:sldId id="407" r:id="rId6"/>
    <p:sldId id="446" r:id="rId7"/>
    <p:sldId id="433" r:id="rId8"/>
    <p:sldId id="428" r:id="rId9"/>
    <p:sldId id="434" r:id="rId10"/>
    <p:sldId id="435" r:id="rId11"/>
    <p:sldId id="436" r:id="rId12"/>
    <p:sldId id="437" r:id="rId13"/>
    <p:sldId id="438" r:id="rId14"/>
    <p:sldId id="439" r:id="rId15"/>
    <p:sldId id="440" r:id="rId16"/>
    <p:sldId id="441" r:id="rId17"/>
    <p:sldId id="443" r:id="rId18"/>
    <p:sldId id="442" r:id="rId19"/>
    <p:sldId id="44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033FE0E-3054-632D-C2D9-7C909F59F1F4}" name="Alex Ebrahimi" initials="AE" userId="S::Alex@davidcanavan.com::197d9391-6635-4a38-b533-f1f5dbc6b2ff" providerId="AD"/>
  <p188:author id="{043DC14C-608F-53D7-4925-18A7AA708A1B}" name="Darlene Mathews" initials="" userId="S::darlene@darlenemathewsinc.com::3c67f740-4541-49c5-be3c-9f2b2ea201af" providerId="AD"/>
  <p188:author id="{5C2A629C-D9DB-8675-56BC-98BD6A806343}" name="Jena Salon" initials="JS" userId="S::jena@davidcanavan.com::ebf3f1d0-55de-46e4-8ec3-69ad3bd5a13c" providerId="AD"/>
  <p188:author id="{CB7DEDA5-3D61-05AA-FEE6-C8A8BB8496FD}" name="David Canavan" initials="DC" userId="S::david.canavan@c-tau.com::cd68ee70-d84a-4f54-ac8b-4a2864a8bc8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ohammad Hakim" initials="MH" lastIdx="1" clrIdx="0">
    <p:extLst>
      <p:ext uri="{19B8F6BF-5375-455C-9EA6-DF929625EA0E}">
        <p15:presenceInfo xmlns:p15="http://schemas.microsoft.com/office/powerpoint/2012/main" userId="e05b5f22af54e13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40027"/>
    <a:srgbClr val="D21D85"/>
    <a:srgbClr val="00CDFF"/>
    <a:srgbClr val="9C21A3"/>
    <a:srgbClr val="00DC55"/>
    <a:srgbClr val="FF0000"/>
    <a:srgbClr val="0584F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524" autoAdjust="0"/>
    <p:restoredTop sz="94660"/>
  </p:normalViewPr>
  <p:slideViewPr>
    <p:cSldViewPr snapToGrid="0">
      <p:cViewPr varScale="1">
        <p:scale>
          <a:sx n="123" d="100"/>
          <a:sy n="123" d="100"/>
        </p:scale>
        <p:origin x="216" y="280"/>
      </p:cViewPr>
      <p:guideLst/>
    </p:cSldViewPr>
  </p:slideViewPr>
  <p:notesTextViewPr>
    <p:cViewPr>
      <p:scale>
        <a:sx n="1" d="1"/>
        <a:sy n="1" d="1"/>
      </p:scale>
      <p:origin x="0" y="0"/>
    </p:cViewPr>
  </p:notesTextViewPr>
  <p:notesViewPr>
    <p:cSldViewPr snapToGrid="0">
      <p:cViewPr varScale="1">
        <p:scale>
          <a:sx n="55" d="100"/>
          <a:sy n="55" d="100"/>
        </p:scale>
        <p:origin x="2880"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AF79F9A-DDB7-4A7F-C437-83EBF620AEA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AF73ECC7-F09D-F258-DBD6-36F3C6DA196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A29F097-2122-448B-B9DD-D766FD1E1BE4}" type="datetimeFigureOut">
              <a:rPr lang="en-US" smtClean="0"/>
              <a:t>11/12/25</a:t>
            </a:fld>
            <a:endParaRPr lang="en-US"/>
          </a:p>
        </p:txBody>
      </p:sp>
      <p:sp>
        <p:nvSpPr>
          <p:cNvPr id="4" name="Footer Placeholder 3">
            <a:extLst>
              <a:ext uri="{FF2B5EF4-FFF2-40B4-BE49-F238E27FC236}">
                <a16:creationId xmlns:a16="http://schemas.microsoft.com/office/drawing/2014/main" id="{B05F7C01-73AA-B25D-71AE-09F4BDA2F7A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1DACCAF-6973-916C-AD8B-D98FC9B4E35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47C7402-51F0-46C3-9966-FA9D03B6F647}" type="slidenum">
              <a:rPr lang="en-US" smtClean="0"/>
              <a:t>‹#›</a:t>
            </a:fld>
            <a:endParaRPr lang="en-US"/>
          </a:p>
        </p:txBody>
      </p:sp>
    </p:spTree>
    <p:extLst>
      <p:ext uri="{BB962C8B-B14F-4D97-AF65-F5344CB8AC3E}">
        <p14:creationId xmlns:p14="http://schemas.microsoft.com/office/powerpoint/2010/main" val="35546152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13AF2D-0D4C-A34F-9984-9D5D6314E70E}" type="datetimeFigureOut">
              <a:rPr lang="en-US" smtClean="0"/>
              <a:t>11/12/25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5DFE4F-DD90-4E4A-96A0-0CDE7B69A26D}" type="slidenum">
              <a:rPr lang="en-US" smtClean="0"/>
              <a:t>‹#›</a:t>
            </a:fld>
            <a:endParaRPr lang="en-US"/>
          </a:p>
        </p:txBody>
      </p:sp>
    </p:spTree>
    <p:extLst>
      <p:ext uri="{BB962C8B-B14F-4D97-AF65-F5344CB8AC3E}">
        <p14:creationId xmlns:p14="http://schemas.microsoft.com/office/powerpoint/2010/main" val="3801072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15DFE4F-DD90-4E4A-96A0-0CDE7B69A26D}" type="slidenum">
              <a:rPr lang="en-US" smtClean="0"/>
              <a:t>7</a:t>
            </a:fld>
            <a:endParaRPr lang="en-US"/>
          </a:p>
        </p:txBody>
      </p:sp>
    </p:spTree>
    <p:extLst>
      <p:ext uri="{BB962C8B-B14F-4D97-AF65-F5344CB8AC3E}">
        <p14:creationId xmlns:p14="http://schemas.microsoft.com/office/powerpoint/2010/main" val="24583252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15DFE4F-DD90-4E4A-96A0-0CDE7B69A26D}" type="slidenum">
              <a:rPr lang="en-US" smtClean="0"/>
              <a:t>16</a:t>
            </a:fld>
            <a:endParaRPr lang="en-US"/>
          </a:p>
        </p:txBody>
      </p:sp>
    </p:spTree>
    <p:extLst>
      <p:ext uri="{BB962C8B-B14F-4D97-AF65-F5344CB8AC3E}">
        <p14:creationId xmlns:p14="http://schemas.microsoft.com/office/powerpoint/2010/main" val="34291156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935153-FFD2-85C8-72A5-295296491B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D81729-38C5-587E-1459-A387661685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E57710-6E72-CB14-4017-C442CA62DCF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1479BC-2850-B26F-23FF-A8DD974F3A6B}"/>
              </a:ext>
            </a:extLst>
          </p:cNvPr>
          <p:cNvSpPr>
            <a:spLocks noGrp="1"/>
          </p:cNvSpPr>
          <p:nvPr>
            <p:ph type="sldNum" sz="quarter" idx="5"/>
          </p:nvPr>
        </p:nvSpPr>
        <p:spPr/>
        <p:txBody>
          <a:bodyPr/>
          <a:lstStyle/>
          <a:p>
            <a:fld id="{215DFE4F-DD90-4E4A-96A0-0CDE7B69A26D}" type="slidenum">
              <a:rPr lang="en-US" smtClean="0"/>
              <a:t>17</a:t>
            </a:fld>
            <a:endParaRPr lang="en-US"/>
          </a:p>
        </p:txBody>
      </p:sp>
    </p:spTree>
    <p:extLst>
      <p:ext uri="{BB962C8B-B14F-4D97-AF65-F5344CB8AC3E}">
        <p14:creationId xmlns:p14="http://schemas.microsoft.com/office/powerpoint/2010/main" val="31466752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49C449-EE69-E4CD-692B-43D79F9F1E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309FE9-B867-E15F-0855-29B7F12D85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4BC950-A041-1E44-41D4-11DAA953E3A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533234-9CF4-2984-6AAF-ED50E68B16BE}"/>
              </a:ext>
            </a:extLst>
          </p:cNvPr>
          <p:cNvSpPr>
            <a:spLocks noGrp="1"/>
          </p:cNvSpPr>
          <p:nvPr>
            <p:ph type="sldNum" sz="quarter" idx="5"/>
          </p:nvPr>
        </p:nvSpPr>
        <p:spPr/>
        <p:txBody>
          <a:bodyPr/>
          <a:lstStyle/>
          <a:p>
            <a:fld id="{215DFE4F-DD90-4E4A-96A0-0CDE7B69A26D}" type="slidenum">
              <a:rPr lang="en-US" smtClean="0"/>
              <a:t>18</a:t>
            </a:fld>
            <a:endParaRPr lang="en-US"/>
          </a:p>
        </p:txBody>
      </p:sp>
    </p:spTree>
    <p:extLst>
      <p:ext uri="{BB962C8B-B14F-4D97-AF65-F5344CB8AC3E}">
        <p14:creationId xmlns:p14="http://schemas.microsoft.com/office/powerpoint/2010/main" val="35276833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503653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4_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DB1627C5-7D44-D218-B560-494E193FA3DC}"/>
              </a:ext>
            </a:extLst>
          </p:cNvPr>
          <p:cNvSpPr>
            <a:spLocks noGrp="1"/>
          </p:cNvSpPr>
          <p:nvPr>
            <p:ph type="pic" sz="quarter" idx="15"/>
          </p:nvPr>
        </p:nvSpPr>
        <p:spPr>
          <a:xfrm>
            <a:off x="554182" y="3777015"/>
            <a:ext cx="3501606" cy="2525465"/>
          </a:xfrm>
          <a:custGeom>
            <a:avLst/>
            <a:gdLst>
              <a:gd name="connsiteX0" fmla="*/ 0 w 3501606"/>
              <a:gd name="connsiteY0" fmla="*/ 0 h 2525465"/>
              <a:gd name="connsiteX1" fmla="*/ 3501606 w 3501606"/>
              <a:gd name="connsiteY1" fmla="*/ 0 h 2525465"/>
              <a:gd name="connsiteX2" fmla="*/ 3501606 w 3501606"/>
              <a:gd name="connsiteY2" fmla="*/ 2525465 h 2525465"/>
              <a:gd name="connsiteX3" fmla="*/ 0 w 3501606"/>
              <a:gd name="connsiteY3" fmla="*/ 2525465 h 2525465"/>
            </a:gdLst>
            <a:ahLst/>
            <a:cxnLst>
              <a:cxn ang="0">
                <a:pos x="connsiteX0" y="connsiteY0"/>
              </a:cxn>
              <a:cxn ang="0">
                <a:pos x="connsiteX1" y="connsiteY1"/>
              </a:cxn>
              <a:cxn ang="0">
                <a:pos x="connsiteX2" y="connsiteY2"/>
              </a:cxn>
              <a:cxn ang="0">
                <a:pos x="connsiteX3" y="connsiteY3"/>
              </a:cxn>
            </a:cxnLst>
            <a:rect l="l" t="t" r="r" b="b"/>
            <a:pathLst>
              <a:path w="3501606" h="2525465">
                <a:moveTo>
                  <a:pt x="0" y="0"/>
                </a:moveTo>
                <a:lnTo>
                  <a:pt x="3501606" y="0"/>
                </a:lnTo>
                <a:lnTo>
                  <a:pt x="3501606" y="2525465"/>
                </a:lnTo>
                <a:lnTo>
                  <a:pt x="0" y="2525465"/>
                </a:lnTo>
                <a:close/>
              </a:path>
            </a:pathLst>
          </a:custGeom>
          <a:solidFill>
            <a:schemeClr val="bg1">
              <a:lumMod val="95000"/>
            </a:schemeClr>
          </a:solidFill>
        </p:spPr>
        <p:txBody>
          <a:bodyPr wrap="square">
            <a:noAutofit/>
          </a:bodyPr>
          <a:lstStyle>
            <a:lvl1pPr>
              <a:defRPr sz="1500"/>
            </a:lvl1pPr>
          </a:lstStyle>
          <a:p>
            <a:endParaRPr lang="en-US" dirty="0"/>
          </a:p>
        </p:txBody>
      </p:sp>
      <p:sp>
        <p:nvSpPr>
          <p:cNvPr id="9" name="Picture Placeholder 8">
            <a:extLst>
              <a:ext uri="{FF2B5EF4-FFF2-40B4-BE49-F238E27FC236}">
                <a16:creationId xmlns:a16="http://schemas.microsoft.com/office/drawing/2014/main" id="{C87D48E4-4060-4209-8593-DD3B7E640553}"/>
              </a:ext>
            </a:extLst>
          </p:cNvPr>
          <p:cNvSpPr>
            <a:spLocks noGrp="1"/>
          </p:cNvSpPr>
          <p:nvPr>
            <p:ph type="pic" sz="quarter" idx="16"/>
          </p:nvPr>
        </p:nvSpPr>
        <p:spPr>
          <a:xfrm>
            <a:off x="4346791" y="3777015"/>
            <a:ext cx="3500012" cy="2525465"/>
          </a:xfrm>
          <a:custGeom>
            <a:avLst/>
            <a:gdLst>
              <a:gd name="connsiteX0" fmla="*/ 0 w 3500012"/>
              <a:gd name="connsiteY0" fmla="*/ 0 h 2525465"/>
              <a:gd name="connsiteX1" fmla="*/ 3500012 w 3500012"/>
              <a:gd name="connsiteY1" fmla="*/ 0 h 2525465"/>
              <a:gd name="connsiteX2" fmla="*/ 3500012 w 3500012"/>
              <a:gd name="connsiteY2" fmla="*/ 2525465 h 2525465"/>
              <a:gd name="connsiteX3" fmla="*/ 0 w 3500012"/>
              <a:gd name="connsiteY3" fmla="*/ 2525465 h 2525465"/>
            </a:gdLst>
            <a:ahLst/>
            <a:cxnLst>
              <a:cxn ang="0">
                <a:pos x="connsiteX0" y="connsiteY0"/>
              </a:cxn>
              <a:cxn ang="0">
                <a:pos x="connsiteX1" y="connsiteY1"/>
              </a:cxn>
              <a:cxn ang="0">
                <a:pos x="connsiteX2" y="connsiteY2"/>
              </a:cxn>
              <a:cxn ang="0">
                <a:pos x="connsiteX3" y="connsiteY3"/>
              </a:cxn>
            </a:cxnLst>
            <a:rect l="l" t="t" r="r" b="b"/>
            <a:pathLst>
              <a:path w="3500012" h="2525465">
                <a:moveTo>
                  <a:pt x="0" y="0"/>
                </a:moveTo>
                <a:lnTo>
                  <a:pt x="3500012" y="0"/>
                </a:lnTo>
                <a:lnTo>
                  <a:pt x="3500012" y="2525465"/>
                </a:lnTo>
                <a:lnTo>
                  <a:pt x="0" y="2525465"/>
                </a:lnTo>
                <a:close/>
              </a:path>
            </a:pathLst>
          </a:custGeom>
          <a:solidFill>
            <a:schemeClr val="bg1">
              <a:lumMod val="95000"/>
            </a:schemeClr>
          </a:solidFill>
        </p:spPr>
        <p:txBody>
          <a:bodyPr wrap="square">
            <a:noAutofit/>
          </a:bodyPr>
          <a:lstStyle>
            <a:lvl1pPr>
              <a:defRPr sz="1500"/>
            </a:lvl1pPr>
          </a:lstStyle>
          <a:p>
            <a:endParaRPr lang="en-US" dirty="0"/>
          </a:p>
        </p:txBody>
      </p:sp>
      <p:sp>
        <p:nvSpPr>
          <p:cNvPr id="10" name="Picture Placeholder 9">
            <a:extLst>
              <a:ext uri="{FF2B5EF4-FFF2-40B4-BE49-F238E27FC236}">
                <a16:creationId xmlns:a16="http://schemas.microsoft.com/office/drawing/2014/main" id="{86B97DC2-176F-727C-732C-D11CA406E27D}"/>
              </a:ext>
            </a:extLst>
          </p:cNvPr>
          <p:cNvSpPr>
            <a:spLocks noGrp="1"/>
          </p:cNvSpPr>
          <p:nvPr>
            <p:ph type="pic" sz="quarter" idx="17"/>
          </p:nvPr>
        </p:nvSpPr>
        <p:spPr>
          <a:xfrm>
            <a:off x="8137806" y="3777015"/>
            <a:ext cx="3500012" cy="2525465"/>
          </a:xfrm>
          <a:custGeom>
            <a:avLst/>
            <a:gdLst>
              <a:gd name="connsiteX0" fmla="*/ 0 w 3500012"/>
              <a:gd name="connsiteY0" fmla="*/ 0 h 2525465"/>
              <a:gd name="connsiteX1" fmla="*/ 3500012 w 3500012"/>
              <a:gd name="connsiteY1" fmla="*/ 0 h 2525465"/>
              <a:gd name="connsiteX2" fmla="*/ 3500012 w 3500012"/>
              <a:gd name="connsiteY2" fmla="*/ 2525465 h 2525465"/>
              <a:gd name="connsiteX3" fmla="*/ 0 w 3500012"/>
              <a:gd name="connsiteY3" fmla="*/ 2525465 h 2525465"/>
            </a:gdLst>
            <a:ahLst/>
            <a:cxnLst>
              <a:cxn ang="0">
                <a:pos x="connsiteX0" y="connsiteY0"/>
              </a:cxn>
              <a:cxn ang="0">
                <a:pos x="connsiteX1" y="connsiteY1"/>
              </a:cxn>
              <a:cxn ang="0">
                <a:pos x="connsiteX2" y="connsiteY2"/>
              </a:cxn>
              <a:cxn ang="0">
                <a:pos x="connsiteX3" y="connsiteY3"/>
              </a:cxn>
            </a:cxnLst>
            <a:rect l="l" t="t" r="r" b="b"/>
            <a:pathLst>
              <a:path w="3500012" h="2525465">
                <a:moveTo>
                  <a:pt x="0" y="0"/>
                </a:moveTo>
                <a:lnTo>
                  <a:pt x="3500012" y="0"/>
                </a:lnTo>
                <a:lnTo>
                  <a:pt x="3500012" y="2525465"/>
                </a:lnTo>
                <a:lnTo>
                  <a:pt x="0" y="2525465"/>
                </a:lnTo>
                <a:close/>
              </a:path>
            </a:pathLst>
          </a:custGeom>
          <a:solidFill>
            <a:schemeClr val="bg1">
              <a:lumMod val="95000"/>
            </a:schemeClr>
          </a:solidFill>
        </p:spPr>
        <p:txBody>
          <a:bodyPr wrap="square">
            <a:noAutofit/>
          </a:bodyPr>
          <a:lstStyle>
            <a:lvl1pPr>
              <a:defRPr sz="1500"/>
            </a:lvl1pPr>
          </a:lstStyle>
          <a:p>
            <a:endParaRPr lang="en-US" dirty="0"/>
          </a:p>
        </p:txBody>
      </p:sp>
    </p:spTree>
    <p:extLst>
      <p:ext uri="{BB962C8B-B14F-4D97-AF65-F5344CB8AC3E}">
        <p14:creationId xmlns:p14="http://schemas.microsoft.com/office/powerpoint/2010/main" val="1855593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2_Title Slide">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DC5E730E-3C92-6DF2-6D06-1E10B0F81AD7}"/>
              </a:ext>
            </a:extLst>
          </p:cNvPr>
          <p:cNvSpPr>
            <a:spLocks noGrp="1"/>
          </p:cNvSpPr>
          <p:nvPr>
            <p:ph type="pic" sz="quarter" idx="15"/>
          </p:nvPr>
        </p:nvSpPr>
        <p:spPr>
          <a:xfrm>
            <a:off x="6952354" y="499666"/>
            <a:ext cx="2087615" cy="2867025"/>
          </a:xfrm>
          <a:custGeom>
            <a:avLst/>
            <a:gdLst>
              <a:gd name="connsiteX0" fmla="*/ 0 w 2087615"/>
              <a:gd name="connsiteY0" fmla="*/ 0 h 2867025"/>
              <a:gd name="connsiteX1" fmla="*/ 2087615 w 2087615"/>
              <a:gd name="connsiteY1" fmla="*/ 0 h 2867025"/>
              <a:gd name="connsiteX2" fmla="*/ 2087615 w 2087615"/>
              <a:gd name="connsiteY2" fmla="*/ 2867025 h 2867025"/>
              <a:gd name="connsiteX3" fmla="*/ 0 w 2087615"/>
              <a:gd name="connsiteY3" fmla="*/ 2867025 h 2867025"/>
            </a:gdLst>
            <a:ahLst/>
            <a:cxnLst>
              <a:cxn ang="0">
                <a:pos x="connsiteX0" y="connsiteY0"/>
              </a:cxn>
              <a:cxn ang="0">
                <a:pos x="connsiteX1" y="connsiteY1"/>
              </a:cxn>
              <a:cxn ang="0">
                <a:pos x="connsiteX2" y="connsiteY2"/>
              </a:cxn>
              <a:cxn ang="0">
                <a:pos x="connsiteX3" y="connsiteY3"/>
              </a:cxn>
            </a:cxnLst>
            <a:rect l="l" t="t" r="r" b="b"/>
            <a:pathLst>
              <a:path w="2087615" h="2867025">
                <a:moveTo>
                  <a:pt x="0" y="0"/>
                </a:moveTo>
                <a:lnTo>
                  <a:pt x="2087615" y="0"/>
                </a:lnTo>
                <a:lnTo>
                  <a:pt x="2087615" y="2867025"/>
                </a:lnTo>
                <a:lnTo>
                  <a:pt x="0" y="2867025"/>
                </a:lnTo>
                <a:close/>
              </a:path>
            </a:pathLst>
          </a:custGeom>
          <a:solidFill>
            <a:schemeClr val="bg1">
              <a:lumMod val="95000"/>
            </a:schemeClr>
          </a:solidFill>
        </p:spPr>
        <p:txBody>
          <a:bodyPr wrap="square">
            <a:noAutofit/>
          </a:bodyPr>
          <a:lstStyle>
            <a:lvl1pPr>
              <a:defRPr sz="1500"/>
            </a:lvl1pPr>
          </a:lstStyle>
          <a:p>
            <a:endParaRPr lang="en-US" dirty="0"/>
          </a:p>
        </p:txBody>
      </p:sp>
      <p:sp>
        <p:nvSpPr>
          <p:cNvPr id="13" name="Picture Placeholder 12">
            <a:extLst>
              <a:ext uri="{FF2B5EF4-FFF2-40B4-BE49-F238E27FC236}">
                <a16:creationId xmlns:a16="http://schemas.microsoft.com/office/drawing/2014/main" id="{2FC2DF7A-4985-580B-16AF-8F98B235E546}"/>
              </a:ext>
            </a:extLst>
          </p:cNvPr>
          <p:cNvSpPr>
            <a:spLocks noGrp="1"/>
          </p:cNvSpPr>
          <p:nvPr>
            <p:ph type="pic" sz="quarter" idx="16"/>
          </p:nvPr>
        </p:nvSpPr>
        <p:spPr>
          <a:xfrm>
            <a:off x="6952354" y="3491309"/>
            <a:ext cx="2087615" cy="2867025"/>
          </a:xfrm>
          <a:custGeom>
            <a:avLst/>
            <a:gdLst>
              <a:gd name="connsiteX0" fmla="*/ 0 w 2087615"/>
              <a:gd name="connsiteY0" fmla="*/ 0 h 2867025"/>
              <a:gd name="connsiteX1" fmla="*/ 2087615 w 2087615"/>
              <a:gd name="connsiteY1" fmla="*/ 0 h 2867025"/>
              <a:gd name="connsiteX2" fmla="*/ 2087615 w 2087615"/>
              <a:gd name="connsiteY2" fmla="*/ 2867025 h 2867025"/>
              <a:gd name="connsiteX3" fmla="*/ 0 w 2087615"/>
              <a:gd name="connsiteY3" fmla="*/ 2867025 h 2867025"/>
            </a:gdLst>
            <a:ahLst/>
            <a:cxnLst>
              <a:cxn ang="0">
                <a:pos x="connsiteX0" y="connsiteY0"/>
              </a:cxn>
              <a:cxn ang="0">
                <a:pos x="connsiteX1" y="connsiteY1"/>
              </a:cxn>
              <a:cxn ang="0">
                <a:pos x="connsiteX2" y="connsiteY2"/>
              </a:cxn>
              <a:cxn ang="0">
                <a:pos x="connsiteX3" y="connsiteY3"/>
              </a:cxn>
            </a:cxnLst>
            <a:rect l="l" t="t" r="r" b="b"/>
            <a:pathLst>
              <a:path w="2087615" h="2867025">
                <a:moveTo>
                  <a:pt x="0" y="0"/>
                </a:moveTo>
                <a:lnTo>
                  <a:pt x="2087615" y="0"/>
                </a:lnTo>
                <a:lnTo>
                  <a:pt x="2087615" y="2867025"/>
                </a:lnTo>
                <a:lnTo>
                  <a:pt x="0" y="2867025"/>
                </a:lnTo>
                <a:close/>
              </a:path>
            </a:pathLst>
          </a:custGeom>
          <a:solidFill>
            <a:schemeClr val="bg1">
              <a:lumMod val="95000"/>
            </a:schemeClr>
          </a:solidFill>
        </p:spPr>
        <p:txBody>
          <a:bodyPr wrap="square">
            <a:noAutofit/>
          </a:bodyPr>
          <a:lstStyle>
            <a:lvl1pPr>
              <a:defRPr sz="1500"/>
            </a:lvl1pPr>
          </a:lstStyle>
          <a:p>
            <a:endParaRPr lang="en-US" dirty="0"/>
          </a:p>
        </p:txBody>
      </p:sp>
      <p:sp>
        <p:nvSpPr>
          <p:cNvPr id="14" name="Picture Placeholder 13">
            <a:extLst>
              <a:ext uri="{FF2B5EF4-FFF2-40B4-BE49-F238E27FC236}">
                <a16:creationId xmlns:a16="http://schemas.microsoft.com/office/drawing/2014/main" id="{61B77556-083A-F459-70AB-45C5FB2E1F99}"/>
              </a:ext>
            </a:extLst>
          </p:cNvPr>
          <p:cNvSpPr>
            <a:spLocks noGrp="1"/>
          </p:cNvSpPr>
          <p:nvPr>
            <p:ph type="pic" sz="quarter" idx="17"/>
          </p:nvPr>
        </p:nvSpPr>
        <p:spPr>
          <a:xfrm>
            <a:off x="9164587" y="0"/>
            <a:ext cx="2087615" cy="1835150"/>
          </a:xfrm>
          <a:custGeom>
            <a:avLst/>
            <a:gdLst>
              <a:gd name="connsiteX0" fmla="*/ 0 w 2087615"/>
              <a:gd name="connsiteY0" fmla="*/ 0 h 1835150"/>
              <a:gd name="connsiteX1" fmla="*/ 2087615 w 2087615"/>
              <a:gd name="connsiteY1" fmla="*/ 0 h 1835150"/>
              <a:gd name="connsiteX2" fmla="*/ 2087615 w 2087615"/>
              <a:gd name="connsiteY2" fmla="*/ 1835150 h 1835150"/>
              <a:gd name="connsiteX3" fmla="*/ 0 w 2087615"/>
              <a:gd name="connsiteY3" fmla="*/ 1835150 h 1835150"/>
            </a:gdLst>
            <a:ahLst/>
            <a:cxnLst>
              <a:cxn ang="0">
                <a:pos x="connsiteX0" y="connsiteY0"/>
              </a:cxn>
              <a:cxn ang="0">
                <a:pos x="connsiteX1" y="connsiteY1"/>
              </a:cxn>
              <a:cxn ang="0">
                <a:pos x="connsiteX2" y="connsiteY2"/>
              </a:cxn>
              <a:cxn ang="0">
                <a:pos x="connsiteX3" y="connsiteY3"/>
              </a:cxn>
            </a:cxnLst>
            <a:rect l="l" t="t" r="r" b="b"/>
            <a:pathLst>
              <a:path w="2087615" h="1835150">
                <a:moveTo>
                  <a:pt x="0" y="0"/>
                </a:moveTo>
                <a:lnTo>
                  <a:pt x="2087615" y="0"/>
                </a:lnTo>
                <a:lnTo>
                  <a:pt x="2087615" y="1835150"/>
                </a:lnTo>
                <a:lnTo>
                  <a:pt x="0" y="1835150"/>
                </a:lnTo>
                <a:close/>
              </a:path>
            </a:pathLst>
          </a:custGeom>
          <a:solidFill>
            <a:schemeClr val="bg1">
              <a:lumMod val="95000"/>
            </a:schemeClr>
          </a:solidFill>
        </p:spPr>
        <p:txBody>
          <a:bodyPr wrap="square">
            <a:noAutofit/>
          </a:bodyPr>
          <a:lstStyle>
            <a:lvl1pPr>
              <a:defRPr sz="1500"/>
            </a:lvl1pPr>
          </a:lstStyle>
          <a:p>
            <a:endParaRPr lang="en-US" dirty="0"/>
          </a:p>
        </p:txBody>
      </p:sp>
      <p:sp>
        <p:nvSpPr>
          <p:cNvPr id="15" name="Picture Placeholder 14">
            <a:extLst>
              <a:ext uri="{FF2B5EF4-FFF2-40B4-BE49-F238E27FC236}">
                <a16:creationId xmlns:a16="http://schemas.microsoft.com/office/drawing/2014/main" id="{1531C401-483E-F0FC-C854-A2A4827688C2}"/>
              </a:ext>
            </a:extLst>
          </p:cNvPr>
          <p:cNvSpPr>
            <a:spLocks noGrp="1"/>
          </p:cNvSpPr>
          <p:nvPr>
            <p:ph type="pic" sz="quarter" idx="18"/>
          </p:nvPr>
        </p:nvSpPr>
        <p:spPr>
          <a:xfrm>
            <a:off x="9164587" y="1959769"/>
            <a:ext cx="2087615" cy="2938463"/>
          </a:xfrm>
          <a:custGeom>
            <a:avLst/>
            <a:gdLst>
              <a:gd name="connsiteX0" fmla="*/ 0 w 2087615"/>
              <a:gd name="connsiteY0" fmla="*/ 0 h 2938463"/>
              <a:gd name="connsiteX1" fmla="*/ 2087615 w 2087615"/>
              <a:gd name="connsiteY1" fmla="*/ 0 h 2938463"/>
              <a:gd name="connsiteX2" fmla="*/ 2087615 w 2087615"/>
              <a:gd name="connsiteY2" fmla="*/ 2938463 h 2938463"/>
              <a:gd name="connsiteX3" fmla="*/ 0 w 2087615"/>
              <a:gd name="connsiteY3" fmla="*/ 2938463 h 2938463"/>
            </a:gdLst>
            <a:ahLst/>
            <a:cxnLst>
              <a:cxn ang="0">
                <a:pos x="connsiteX0" y="connsiteY0"/>
              </a:cxn>
              <a:cxn ang="0">
                <a:pos x="connsiteX1" y="connsiteY1"/>
              </a:cxn>
              <a:cxn ang="0">
                <a:pos x="connsiteX2" y="connsiteY2"/>
              </a:cxn>
              <a:cxn ang="0">
                <a:pos x="connsiteX3" y="connsiteY3"/>
              </a:cxn>
            </a:cxnLst>
            <a:rect l="l" t="t" r="r" b="b"/>
            <a:pathLst>
              <a:path w="2087615" h="2938463">
                <a:moveTo>
                  <a:pt x="0" y="0"/>
                </a:moveTo>
                <a:lnTo>
                  <a:pt x="2087615" y="0"/>
                </a:lnTo>
                <a:lnTo>
                  <a:pt x="2087615" y="2938463"/>
                </a:lnTo>
                <a:lnTo>
                  <a:pt x="0" y="2938463"/>
                </a:lnTo>
                <a:close/>
              </a:path>
            </a:pathLst>
          </a:custGeom>
          <a:solidFill>
            <a:schemeClr val="bg1">
              <a:lumMod val="95000"/>
            </a:schemeClr>
          </a:solidFill>
        </p:spPr>
        <p:txBody>
          <a:bodyPr wrap="square">
            <a:noAutofit/>
          </a:bodyPr>
          <a:lstStyle>
            <a:lvl1pPr>
              <a:defRPr sz="1500"/>
            </a:lvl1pPr>
          </a:lstStyle>
          <a:p>
            <a:endParaRPr lang="en-US" dirty="0"/>
          </a:p>
        </p:txBody>
      </p:sp>
      <p:sp>
        <p:nvSpPr>
          <p:cNvPr id="16" name="Picture Placeholder 15">
            <a:extLst>
              <a:ext uri="{FF2B5EF4-FFF2-40B4-BE49-F238E27FC236}">
                <a16:creationId xmlns:a16="http://schemas.microsoft.com/office/drawing/2014/main" id="{8D51C230-8CCB-94CA-E439-8362749C25E4}"/>
              </a:ext>
            </a:extLst>
          </p:cNvPr>
          <p:cNvSpPr>
            <a:spLocks noGrp="1"/>
          </p:cNvSpPr>
          <p:nvPr>
            <p:ph type="pic" sz="quarter" idx="19"/>
          </p:nvPr>
        </p:nvSpPr>
        <p:spPr>
          <a:xfrm>
            <a:off x="9164587" y="5022850"/>
            <a:ext cx="2087615" cy="1835150"/>
          </a:xfrm>
          <a:custGeom>
            <a:avLst/>
            <a:gdLst>
              <a:gd name="connsiteX0" fmla="*/ 0 w 2087615"/>
              <a:gd name="connsiteY0" fmla="*/ 0 h 1835150"/>
              <a:gd name="connsiteX1" fmla="*/ 2087615 w 2087615"/>
              <a:gd name="connsiteY1" fmla="*/ 0 h 1835150"/>
              <a:gd name="connsiteX2" fmla="*/ 2087615 w 2087615"/>
              <a:gd name="connsiteY2" fmla="*/ 1835150 h 1835150"/>
              <a:gd name="connsiteX3" fmla="*/ 0 w 2087615"/>
              <a:gd name="connsiteY3" fmla="*/ 1835150 h 1835150"/>
            </a:gdLst>
            <a:ahLst/>
            <a:cxnLst>
              <a:cxn ang="0">
                <a:pos x="connsiteX0" y="connsiteY0"/>
              </a:cxn>
              <a:cxn ang="0">
                <a:pos x="connsiteX1" y="connsiteY1"/>
              </a:cxn>
              <a:cxn ang="0">
                <a:pos x="connsiteX2" y="connsiteY2"/>
              </a:cxn>
              <a:cxn ang="0">
                <a:pos x="connsiteX3" y="connsiteY3"/>
              </a:cxn>
            </a:cxnLst>
            <a:rect l="l" t="t" r="r" b="b"/>
            <a:pathLst>
              <a:path w="2087615" h="1835150">
                <a:moveTo>
                  <a:pt x="0" y="0"/>
                </a:moveTo>
                <a:lnTo>
                  <a:pt x="2087615" y="0"/>
                </a:lnTo>
                <a:lnTo>
                  <a:pt x="2087615" y="1835150"/>
                </a:lnTo>
                <a:lnTo>
                  <a:pt x="0" y="1835150"/>
                </a:lnTo>
                <a:close/>
              </a:path>
            </a:pathLst>
          </a:custGeom>
          <a:solidFill>
            <a:schemeClr val="bg1">
              <a:lumMod val="95000"/>
            </a:schemeClr>
          </a:solidFill>
        </p:spPr>
        <p:txBody>
          <a:bodyPr wrap="square">
            <a:noAutofit/>
          </a:bodyPr>
          <a:lstStyle>
            <a:lvl1pPr>
              <a:defRPr sz="1500"/>
            </a:lvl1pPr>
          </a:lstStyle>
          <a:p>
            <a:endParaRPr lang="en-US" dirty="0"/>
          </a:p>
        </p:txBody>
      </p:sp>
    </p:spTree>
    <p:extLst>
      <p:ext uri="{BB962C8B-B14F-4D97-AF65-F5344CB8AC3E}">
        <p14:creationId xmlns:p14="http://schemas.microsoft.com/office/powerpoint/2010/main" val="28977538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1_Title Slide">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1887020F-881B-7DF5-2AB8-603265BC3345}"/>
              </a:ext>
            </a:extLst>
          </p:cNvPr>
          <p:cNvSpPr>
            <a:spLocks noGrp="1"/>
          </p:cNvSpPr>
          <p:nvPr>
            <p:ph type="pic" sz="quarter" idx="12"/>
          </p:nvPr>
        </p:nvSpPr>
        <p:spPr>
          <a:xfrm>
            <a:off x="551544" y="542927"/>
            <a:ext cx="2978716" cy="2766218"/>
          </a:xfrm>
          <a:custGeom>
            <a:avLst/>
            <a:gdLst>
              <a:gd name="connsiteX0" fmla="*/ 0 w 2978716"/>
              <a:gd name="connsiteY0" fmla="*/ 0 h 2766218"/>
              <a:gd name="connsiteX1" fmla="*/ 2978716 w 2978716"/>
              <a:gd name="connsiteY1" fmla="*/ 0 h 2766218"/>
              <a:gd name="connsiteX2" fmla="*/ 2978716 w 2978716"/>
              <a:gd name="connsiteY2" fmla="*/ 2766218 h 2766218"/>
              <a:gd name="connsiteX3" fmla="*/ 0 w 2978716"/>
              <a:gd name="connsiteY3" fmla="*/ 2766218 h 2766218"/>
            </a:gdLst>
            <a:ahLst/>
            <a:cxnLst>
              <a:cxn ang="0">
                <a:pos x="connsiteX0" y="connsiteY0"/>
              </a:cxn>
              <a:cxn ang="0">
                <a:pos x="connsiteX1" y="connsiteY1"/>
              </a:cxn>
              <a:cxn ang="0">
                <a:pos x="connsiteX2" y="connsiteY2"/>
              </a:cxn>
              <a:cxn ang="0">
                <a:pos x="connsiteX3" y="connsiteY3"/>
              </a:cxn>
            </a:cxnLst>
            <a:rect l="l" t="t" r="r" b="b"/>
            <a:pathLst>
              <a:path w="2978716" h="2766218">
                <a:moveTo>
                  <a:pt x="0" y="0"/>
                </a:moveTo>
                <a:lnTo>
                  <a:pt x="2978716" y="0"/>
                </a:lnTo>
                <a:lnTo>
                  <a:pt x="2978716" y="2766218"/>
                </a:lnTo>
                <a:lnTo>
                  <a:pt x="0" y="2766218"/>
                </a:lnTo>
                <a:close/>
              </a:path>
            </a:pathLst>
          </a:custGeom>
          <a:solidFill>
            <a:schemeClr val="bg1">
              <a:lumMod val="95000"/>
            </a:schemeClr>
          </a:solidFill>
        </p:spPr>
        <p:txBody>
          <a:bodyPr wrap="square">
            <a:noAutofit/>
          </a:bodyPr>
          <a:lstStyle>
            <a:lvl1pPr>
              <a:defRPr sz="1500"/>
            </a:lvl1pPr>
          </a:lstStyle>
          <a:p>
            <a:endParaRPr lang="en-US" dirty="0"/>
          </a:p>
        </p:txBody>
      </p:sp>
      <p:sp>
        <p:nvSpPr>
          <p:cNvPr id="11" name="Picture Placeholder 10">
            <a:extLst>
              <a:ext uri="{FF2B5EF4-FFF2-40B4-BE49-F238E27FC236}">
                <a16:creationId xmlns:a16="http://schemas.microsoft.com/office/drawing/2014/main" id="{F2A1B66B-D800-03A5-BB99-F2F0D347E44A}"/>
              </a:ext>
            </a:extLst>
          </p:cNvPr>
          <p:cNvSpPr>
            <a:spLocks noGrp="1"/>
          </p:cNvSpPr>
          <p:nvPr>
            <p:ph type="pic" sz="quarter" idx="13"/>
          </p:nvPr>
        </p:nvSpPr>
        <p:spPr>
          <a:xfrm>
            <a:off x="3754097" y="542927"/>
            <a:ext cx="2978718" cy="2766218"/>
          </a:xfrm>
          <a:custGeom>
            <a:avLst/>
            <a:gdLst>
              <a:gd name="connsiteX0" fmla="*/ 0 w 2978718"/>
              <a:gd name="connsiteY0" fmla="*/ 0 h 2766218"/>
              <a:gd name="connsiteX1" fmla="*/ 2978718 w 2978718"/>
              <a:gd name="connsiteY1" fmla="*/ 0 h 2766218"/>
              <a:gd name="connsiteX2" fmla="*/ 2978718 w 2978718"/>
              <a:gd name="connsiteY2" fmla="*/ 2766218 h 2766218"/>
              <a:gd name="connsiteX3" fmla="*/ 0 w 2978718"/>
              <a:gd name="connsiteY3" fmla="*/ 2766218 h 2766218"/>
            </a:gdLst>
            <a:ahLst/>
            <a:cxnLst>
              <a:cxn ang="0">
                <a:pos x="connsiteX0" y="connsiteY0"/>
              </a:cxn>
              <a:cxn ang="0">
                <a:pos x="connsiteX1" y="connsiteY1"/>
              </a:cxn>
              <a:cxn ang="0">
                <a:pos x="connsiteX2" y="connsiteY2"/>
              </a:cxn>
              <a:cxn ang="0">
                <a:pos x="connsiteX3" y="connsiteY3"/>
              </a:cxn>
            </a:cxnLst>
            <a:rect l="l" t="t" r="r" b="b"/>
            <a:pathLst>
              <a:path w="2978718" h="2766218">
                <a:moveTo>
                  <a:pt x="0" y="0"/>
                </a:moveTo>
                <a:lnTo>
                  <a:pt x="2978718" y="0"/>
                </a:lnTo>
                <a:lnTo>
                  <a:pt x="2978718" y="2766218"/>
                </a:lnTo>
                <a:lnTo>
                  <a:pt x="0" y="2766218"/>
                </a:lnTo>
                <a:close/>
              </a:path>
            </a:pathLst>
          </a:custGeom>
          <a:solidFill>
            <a:schemeClr val="bg1">
              <a:lumMod val="95000"/>
            </a:schemeClr>
          </a:solidFill>
        </p:spPr>
        <p:txBody>
          <a:bodyPr wrap="square">
            <a:noAutofit/>
          </a:bodyPr>
          <a:lstStyle>
            <a:lvl1pPr>
              <a:defRPr sz="1500"/>
            </a:lvl1pPr>
          </a:lstStyle>
          <a:p>
            <a:endParaRPr lang="en-US" dirty="0"/>
          </a:p>
        </p:txBody>
      </p:sp>
      <p:sp>
        <p:nvSpPr>
          <p:cNvPr id="13" name="Picture Placeholder 12">
            <a:extLst>
              <a:ext uri="{FF2B5EF4-FFF2-40B4-BE49-F238E27FC236}">
                <a16:creationId xmlns:a16="http://schemas.microsoft.com/office/drawing/2014/main" id="{1683F3E1-06CC-4629-BE8A-075E06B54BCE}"/>
              </a:ext>
            </a:extLst>
          </p:cNvPr>
          <p:cNvSpPr>
            <a:spLocks noGrp="1"/>
          </p:cNvSpPr>
          <p:nvPr>
            <p:ph type="pic" sz="quarter" idx="14"/>
          </p:nvPr>
        </p:nvSpPr>
        <p:spPr>
          <a:xfrm>
            <a:off x="3754097" y="3532984"/>
            <a:ext cx="2978718" cy="2766219"/>
          </a:xfrm>
          <a:custGeom>
            <a:avLst/>
            <a:gdLst>
              <a:gd name="connsiteX0" fmla="*/ 0 w 2978718"/>
              <a:gd name="connsiteY0" fmla="*/ 0 h 2766219"/>
              <a:gd name="connsiteX1" fmla="*/ 2978718 w 2978718"/>
              <a:gd name="connsiteY1" fmla="*/ 0 h 2766219"/>
              <a:gd name="connsiteX2" fmla="*/ 2978718 w 2978718"/>
              <a:gd name="connsiteY2" fmla="*/ 2766219 h 2766219"/>
              <a:gd name="connsiteX3" fmla="*/ 0 w 2978718"/>
              <a:gd name="connsiteY3" fmla="*/ 2766219 h 2766219"/>
            </a:gdLst>
            <a:ahLst/>
            <a:cxnLst>
              <a:cxn ang="0">
                <a:pos x="connsiteX0" y="connsiteY0"/>
              </a:cxn>
              <a:cxn ang="0">
                <a:pos x="connsiteX1" y="connsiteY1"/>
              </a:cxn>
              <a:cxn ang="0">
                <a:pos x="connsiteX2" y="connsiteY2"/>
              </a:cxn>
              <a:cxn ang="0">
                <a:pos x="connsiteX3" y="connsiteY3"/>
              </a:cxn>
            </a:cxnLst>
            <a:rect l="l" t="t" r="r" b="b"/>
            <a:pathLst>
              <a:path w="2978718" h="2766219">
                <a:moveTo>
                  <a:pt x="0" y="0"/>
                </a:moveTo>
                <a:lnTo>
                  <a:pt x="2978718" y="0"/>
                </a:lnTo>
                <a:lnTo>
                  <a:pt x="2978718" y="2766219"/>
                </a:lnTo>
                <a:lnTo>
                  <a:pt x="0" y="2766219"/>
                </a:lnTo>
                <a:close/>
              </a:path>
            </a:pathLst>
          </a:custGeom>
          <a:solidFill>
            <a:schemeClr val="bg1">
              <a:lumMod val="95000"/>
            </a:schemeClr>
          </a:solidFill>
        </p:spPr>
        <p:txBody>
          <a:bodyPr wrap="square">
            <a:noAutofit/>
          </a:bodyPr>
          <a:lstStyle>
            <a:lvl1pPr>
              <a:defRPr sz="1500"/>
            </a:lvl1pPr>
          </a:lstStyle>
          <a:p>
            <a:endParaRPr lang="en-US" dirty="0"/>
          </a:p>
        </p:txBody>
      </p:sp>
      <p:sp>
        <p:nvSpPr>
          <p:cNvPr id="12" name="Picture Placeholder 11">
            <a:extLst>
              <a:ext uri="{FF2B5EF4-FFF2-40B4-BE49-F238E27FC236}">
                <a16:creationId xmlns:a16="http://schemas.microsoft.com/office/drawing/2014/main" id="{59CF5316-06D1-51DC-93ED-ECEFE0DC41BC}"/>
              </a:ext>
            </a:extLst>
          </p:cNvPr>
          <p:cNvSpPr>
            <a:spLocks noGrp="1"/>
          </p:cNvSpPr>
          <p:nvPr>
            <p:ph type="pic" sz="quarter" idx="15"/>
          </p:nvPr>
        </p:nvSpPr>
        <p:spPr>
          <a:xfrm>
            <a:off x="6956652" y="542927"/>
            <a:ext cx="4689476" cy="5756274"/>
          </a:xfrm>
          <a:custGeom>
            <a:avLst/>
            <a:gdLst>
              <a:gd name="connsiteX0" fmla="*/ 0 w 4689476"/>
              <a:gd name="connsiteY0" fmla="*/ 0 h 5756274"/>
              <a:gd name="connsiteX1" fmla="*/ 4689476 w 4689476"/>
              <a:gd name="connsiteY1" fmla="*/ 0 h 5756274"/>
              <a:gd name="connsiteX2" fmla="*/ 4689476 w 4689476"/>
              <a:gd name="connsiteY2" fmla="*/ 5756274 h 5756274"/>
              <a:gd name="connsiteX3" fmla="*/ 0 w 4689476"/>
              <a:gd name="connsiteY3" fmla="*/ 5756274 h 5756274"/>
            </a:gdLst>
            <a:ahLst/>
            <a:cxnLst>
              <a:cxn ang="0">
                <a:pos x="connsiteX0" y="connsiteY0"/>
              </a:cxn>
              <a:cxn ang="0">
                <a:pos x="connsiteX1" y="connsiteY1"/>
              </a:cxn>
              <a:cxn ang="0">
                <a:pos x="connsiteX2" y="connsiteY2"/>
              </a:cxn>
              <a:cxn ang="0">
                <a:pos x="connsiteX3" y="connsiteY3"/>
              </a:cxn>
            </a:cxnLst>
            <a:rect l="l" t="t" r="r" b="b"/>
            <a:pathLst>
              <a:path w="4689476" h="5756274">
                <a:moveTo>
                  <a:pt x="0" y="0"/>
                </a:moveTo>
                <a:lnTo>
                  <a:pt x="4689476" y="0"/>
                </a:lnTo>
                <a:lnTo>
                  <a:pt x="4689476" y="5756274"/>
                </a:lnTo>
                <a:lnTo>
                  <a:pt x="0" y="5756274"/>
                </a:lnTo>
                <a:close/>
              </a:path>
            </a:pathLst>
          </a:custGeom>
          <a:solidFill>
            <a:schemeClr val="bg1">
              <a:lumMod val="95000"/>
            </a:schemeClr>
          </a:solidFill>
        </p:spPr>
        <p:txBody>
          <a:bodyPr wrap="square">
            <a:noAutofit/>
          </a:bodyPr>
          <a:lstStyle>
            <a:lvl1pPr>
              <a:defRPr sz="1500"/>
            </a:lvl1pPr>
          </a:lstStyle>
          <a:p>
            <a:endParaRPr lang="en-US" dirty="0"/>
          </a:p>
        </p:txBody>
      </p:sp>
    </p:spTree>
    <p:extLst>
      <p:ext uri="{BB962C8B-B14F-4D97-AF65-F5344CB8AC3E}">
        <p14:creationId xmlns:p14="http://schemas.microsoft.com/office/powerpoint/2010/main" val="21331146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0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9393102F-446D-C05F-5775-DE029B871FDE}"/>
              </a:ext>
            </a:extLst>
          </p:cNvPr>
          <p:cNvSpPr>
            <a:spLocks noGrp="1"/>
          </p:cNvSpPr>
          <p:nvPr>
            <p:ph type="pic" sz="quarter" idx="11"/>
          </p:nvPr>
        </p:nvSpPr>
        <p:spPr>
          <a:xfrm>
            <a:off x="8950317" y="0"/>
            <a:ext cx="3237913" cy="6857999"/>
          </a:xfrm>
          <a:custGeom>
            <a:avLst/>
            <a:gdLst>
              <a:gd name="connsiteX0" fmla="*/ 0 w 3237913"/>
              <a:gd name="connsiteY0" fmla="*/ 0 h 6857999"/>
              <a:gd name="connsiteX1" fmla="*/ 3237913 w 3237913"/>
              <a:gd name="connsiteY1" fmla="*/ 0 h 6857999"/>
              <a:gd name="connsiteX2" fmla="*/ 3237913 w 3237913"/>
              <a:gd name="connsiteY2" fmla="*/ 6857999 h 6857999"/>
              <a:gd name="connsiteX3" fmla="*/ 0 w 3237913"/>
              <a:gd name="connsiteY3" fmla="*/ 6857999 h 6857999"/>
            </a:gdLst>
            <a:ahLst/>
            <a:cxnLst>
              <a:cxn ang="0">
                <a:pos x="connsiteX0" y="connsiteY0"/>
              </a:cxn>
              <a:cxn ang="0">
                <a:pos x="connsiteX1" y="connsiteY1"/>
              </a:cxn>
              <a:cxn ang="0">
                <a:pos x="connsiteX2" y="connsiteY2"/>
              </a:cxn>
              <a:cxn ang="0">
                <a:pos x="connsiteX3" y="connsiteY3"/>
              </a:cxn>
            </a:cxnLst>
            <a:rect l="l" t="t" r="r" b="b"/>
            <a:pathLst>
              <a:path w="3237913" h="6857999">
                <a:moveTo>
                  <a:pt x="0" y="0"/>
                </a:moveTo>
                <a:lnTo>
                  <a:pt x="3237913" y="0"/>
                </a:lnTo>
                <a:lnTo>
                  <a:pt x="3237913" y="6857999"/>
                </a:lnTo>
                <a:lnTo>
                  <a:pt x="0" y="6857999"/>
                </a:lnTo>
                <a:close/>
              </a:path>
            </a:pathLst>
          </a:custGeom>
          <a:solidFill>
            <a:schemeClr val="bg1">
              <a:lumMod val="95000"/>
            </a:schemeClr>
          </a:solidFill>
        </p:spPr>
        <p:txBody>
          <a:bodyPr wrap="square">
            <a:noAutofit/>
          </a:bodyPr>
          <a:lstStyle>
            <a:lvl1pPr>
              <a:defRPr sz="1500"/>
            </a:lvl1pPr>
          </a:lstStyle>
          <a:p>
            <a:endParaRPr lang="en-US" dirty="0"/>
          </a:p>
        </p:txBody>
      </p:sp>
      <p:sp>
        <p:nvSpPr>
          <p:cNvPr id="7" name="Picture Placeholder 6">
            <a:extLst>
              <a:ext uri="{FF2B5EF4-FFF2-40B4-BE49-F238E27FC236}">
                <a16:creationId xmlns:a16="http://schemas.microsoft.com/office/drawing/2014/main" id="{1A03735B-B2E2-077F-6D00-A5F0672FB2AF}"/>
              </a:ext>
            </a:extLst>
          </p:cNvPr>
          <p:cNvSpPr>
            <a:spLocks noGrp="1"/>
          </p:cNvSpPr>
          <p:nvPr>
            <p:ph type="pic" sz="quarter" idx="12"/>
          </p:nvPr>
        </p:nvSpPr>
        <p:spPr>
          <a:xfrm>
            <a:off x="6973434" y="2627088"/>
            <a:ext cx="4013200" cy="2241361"/>
          </a:xfrm>
          <a:custGeom>
            <a:avLst/>
            <a:gdLst>
              <a:gd name="connsiteX0" fmla="*/ 0 w 4013200"/>
              <a:gd name="connsiteY0" fmla="*/ 0 h 2241361"/>
              <a:gd name="connsiteX1" fmla="*/ 4013200 w 4013200"/>
              <a:gd name="connsiteY1" fmla="*/ 0 h 2241361"/>
              <a:gd name="connsiteX2" fmla="*/ 4013200 w 4013200"/>
              <a:gd name="connsiteY2" fmla="*/ 2241361 h 2241361"/>
              <a:gd name="connsiteX3" fmla="*/ 0 w 4013200"/>
              <a:gd name="connsiteY3" fmla="*/ 2241361 h 2241361"/>
            </a:gdLst>
            <a:ahLst/>
            <a:cxnLst>
              <a:cxn ang="0">
                <a:pos x="connsiteX0" y="connsiteY0"/>
              </a:cxn>
              <a:cxn ang="0">
                <a:pos x="connsiteX1" y="connsiteY1"/>
              </a:cxn>
              <a:cxn ang="0">
                <a:pos x="connsiteX2" y="connsiteY2"/>
              </a:cxn>
              <a:cxn ang="0">
                <a:pos x="connsiteX3" y="connsiteY3"/>
              </a:cxn>
            </a:cxnLst>
            <a:rect l="l" t="t" r="r" b="b"/>
            <a:pathLst>
              <a:path w="4013200" h="2241361">
                <a:moveTo>
                  <a:pt x="0" y="0"/>
                </a:moveTo>
                <a:lnTo>
                  <a:pt x="4013200" y="0"/>
                </a:lnTo>
                <a:lnTo>
                  <a:pt x="4013200" y="2241361"/>
                </a:lnTo>
                <a:lnTo>
                  <a:pt x="0" y="2241361"/>
                </a:lnTo>
                <a:close/>
              </a:path>
            </a:pathLst>
          </a:custGeom>
          <a:solidFill>
            <a:schemeClr val="bg1">
              <a:lumMod val="95000"/>
            </a:schemeClr>
          </a:solidFill>
        </p:spPr>
        <p:txBody>
          <a:bodyPr wrap="square">
            <a:noAutofit/>
          </a:bodyPr>
          <a:lstStyle>
            <a:lvl1pPr>
              <a:defRPr sz="1500"/>
            </a:lvl1pPr>
          </a:lstStyle>
          <a:p>
            <a:endParaRPr lang="en-US" dirty="0"/>
          </a:p>
        </p:txBody>
      </p:sp>
    </p:spTree>
    <p:extLst>
      <p:ext uri="{BB962C8B-B14F-4D97-AF65-F5344CB8AC3E}">
        <p14:creationId xmlns:p14="http://schemas.microsoft.com/office/powerpoint/2010/main" val="36561002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9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10090D37-5BA0-D652-84AE-CE02DEBFD3E3}"/>
              </a:ext>
            </a:extLst>
          </p:cNvPr>
          <p:cNvSpPr>
            <a:spLocks noGrp="1"/>
          </p:cNvSpPr>
          <p:nvPr>
            <p:ph type="pic" sz="quarter" idx="11"/>
          </p:nvPr>
        </p:nvSpPr>
        <p:spPr>
          <a:xfrm>
            <a:off x="0" y="1364343"/>
            <a:ext cx="12191999" cy="5493657"/>
          </a:xfrm>
          <a:custGeom>
            <a:avLst/>
            <a:gdLst>
              <a:gd name="connsiteX0" fmla="*/ 0 w 12191999"/>
              <a:gd name="connsiteY0" fmla="*/ 0 h 5130800"/>
              <a:gd name="connsiteX1" fmla="*/ 12191999 w 12191999"/>
              <a:gd name="connsiteY1" fmla="*/ 0 h 5130800"/>
              <a:gd name="connsiteX2" fmla="*/ 12191999 w 12191999"/>
              <a:gd name="connsiteY2" fmla="*/ 5130800 h 5130800"/>
              <a:gd name="connsiteX3" fmla="*/ 0 w 12191999"/>
              <a:gd name="connsiteY3" fmla="*/ 5130800 h 5130800"/>
            </a:gdLst>
            <a:ahLst/>
            <a:cxnLst>
              <a:cxn ang="0">
                <a:pos x="connsiteX0" y="connsiteY0"/>
              </a:cxn>
              <a:cxn ang="0">
                <a:pos x="connsiteX1" y="connsiteY1"/>
              </a:cxn>
              <a:cxn ang="0">
                <a:pos x="connsiteX2" y="connsiteY2"/>
              </a:cxn>
              <a:cxn ang="0">
                <a:pos x="connsiteX3" y="connsiteY3"/>
              </a:cxn>
            </a:cxnLst>
            <a:rect l="l" t="t" r="r" b="b"/>
            <a:pathLst>
              <a:path w="12191999" h="5130800">
                <a:moveTo>
                  <a:pt x="0" y="0"/>
                </a:moveTo>
                <a:lnTo>
                  <a:pt x="12191999" y="0"/>
                </a:lnTo>
                <a:lnTo>
                  <a:pt x="12191999" y="5130800"/>
                </a:lnTo>
                <a:lnTo>
                  <a:pt x="0" y="5130800"/>
                </a:lnTo>
                <a:close/>
              </a:path>
            </a:pathLst>
          </a:custGeom>
          <a:solidFill>
            <a:schemeClr val="bg1">
              <a:lumMod val="95000"/>
            </a:schemeClr>
          </a:solidFill>
        </p:spPr>
        <p:txBody>
          <a:bodyPr wrap="square">
            <a:noAutofit/>
          </a:bodyPr>
          <a:lstStyle>
            <a:lvl1pPr>
              <a:defRPr sz="1500"/>
            </a:lvl1pPr>
          </a:lstStyle>
          <a:p>
            <a:endParaRPr lang="en-US" dirty="0"/>
          </a:p>
        </p:txBody>
      </p:sp>
    </p:spTree>
    <p:extLst>
      <p:ext uri="{BB962C8B-B14F-4D97-AF65-F5344CB8AC3E}">
        <p14:creationId xmlns:p14="http://schemas.microsoft.com/office/powerpoint/2010/main" val="9245169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8_Title Slide">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B5CB0AFC-6FD4-12AE-9E05-52BF76DFF548}"/>
              </a:ext>
            </a:extLst>
          </p:cNvPr>
          <p:cNvSpPr>
            <a:spLocks noGrp="1"/>
          </p:cNvSpPr>
          <p:nvPr>
            <p:ph type="pic" sz="quarter" idx="11"/>
          </p:nvPr>
        </p:nvSpPr>
        <p:spPr>
          <a:xfrm>
            <a:off x="556589" y="559558"/>
            <a:ext cx="2747510" cy="2747510"/>
          </a:xfrm>
          <a:custGeom>
            <a:avLst/>
            <a:gdLst>
              <a:gd name="connsiteX0" fmla="*/ 0 w 2747510"/>
              <a:gd name="connsiteY0" fmla="*/ 0 h 2747510"/>
              <a:gd name="connsiteX1" fmla="*/ 2747510 w 2747510"/>
              <a:gd name="connsiteY1" fmla="*/ 0 h 2747510"/>
              <a:gd name="connsiteX2" fmla="*/ 2747510 w 2747510"/>
              <a:gd name="connsiteY2" fmla="*/ 2747510 h 2747510"/>
              <a:gd name="connsiteX3" fmla="*/ 0 w 2747510"/>
              <a:gd name="connsiteY3" fmla="*/ 2747510 h 2747510"/>
            </a:gdLst>
            <a:ahLst/>
            <a:cxnLst>
              <a:cxn ang="0">
                <a:pos x="connsiteX0" y="connsiteY0"/>
              </a:cxn>
              <a:cxn ang="0">
                <a:pos x="connsiteX1" y="connsiteY1"/>
              </a:cxn>
              <a:cxn ang="0">
                <a:pos x="connsiteX2" y="connsiteY2"/>
              </a:cxn>
              <a:cxn ang="0">
                <a:pos x="connsiteX3" y="connsiteY3"/>
              </a:cxn>
            </a:cxnLst>
            <a:rect l="l" t="t" r="r" b="b"/>
            <a:pathLst>
              <a:path w="2747510" h="2747510">
                <a:moveTo>
                  <a:pt x="0" y="0"/>
                </a:moveTo>
                <a:lnTo>
                  <a:pt x="2747510" y="0"/>
                </a:lnTo>
                <a:lnTo>
                  <a:pt x="2747510" y="2747510"/>
                </a:lnTo>
                <a:lnTo>
                  <a:pt x="0" y="2747510"/>
                </a:lnTo>
                <a:close/>
              </a:path>
            </a:pathLst>
          </a:custGeom>
          <a:solidFill>
            <a:schemeClr val="bg1">
              <a:lumMod val="95000"/>
            </a:schemeClr>
          </a:solidFill>
        </p:spPr>
        <p:txBody>
          <a:bodyPr wrap="square">
            <a:noAutofit/>
          </a:bodyPr>
          <a:lstStyle>
            <a:lvl1pPr>
              <a:defRPr sz="1500"/>
            </a:lvl1pPr>
          </a:lstStyle>
          <a:p>
            <a:endParaRPr lang="en-US" dirty="0"/>
          </a:p>
        </p:txBody>
      </p:sp>
      <p:sp>
        <p:nvSpPr>
          <p:cNvPr id="11" name="Picture Placeholder 10">
            <a:extLst>
              <a:ext uri="{FF2B5EF4-FFF2-40B4-BE49-F238E27FC236}">
                <a16:creationId xmlns:a16="http://schemas.microsoft.com/office/drawing/2014/main" id="{C5CA287D-1854-25CA-45F2-41908A243D9D}"/>
              </a:ext>
            </a:extLst>
          </p:cNvPr>
          <p:cNvSpPr>
            <a:spLocks noGrp="1"/>
          </p:cNvSpPr>
          <p:nvPr>
            <p:ph type="pic" sz="quarter" idx="12"/>
          </p:nvPr>
        </p:nvSpPr>
        <p:spPr>
          <a:xfrm>
            <a:off x="3541084" y="559558"/>
            <a:ext cx="2747510" cy="2747510"/>
          </a:xfrm>
          <a:custGeom>
            <a:avLst/>
            <a:gdLst>
              <a:gd name="connsiteX0" fmla="*/ 0 w 2747510"/>
              <a:gd name="connsiteY0" fmla="*/ 0 h 2747510"/>
              <a:gd name="connsiteX1" fmla="*/ 2747510 w 2747510"/>
              <a:gd name="connsiteY1" fmla="*/ 0 h 2747510"/>
              <a:gd name="connsiteX2" fmla="*/ 2747510 w 2747510"/>
              <a:gd name="connsiteY2" fmla="*/ 2747510 h 2747510"/>
              <a:gd name="connsiteX3" fmla="*/ 0 w 2747510"/>
              <a:gd name="connsiteY3" fmla="*/ 2747510 h 2747510"/>
            </a:gdLst>
            <a:ahLst/>
            <a:cxnLst>
              <a:cxn ang="0">
                <a:pos x="connsiteX0" y="connsiteY0"/>
              </a:cxn>
              <a:cxn ang="0">
                <a:pos x="connsiteX1" y="connsiteY1"/>
              </a:cxn>
              <a:cxn ang="0">
                <a:pos x="connsiteX2" y="connsiteY2"/>
              </a:cxn>
              <a:cxn ang="0">
                <a:pos x="connsiteX3" y="connsiteY3"/>
              </a:cxn>
            </a:cxnLst>
            <a:rect l="l" t="t" r="r" b="b"/>
            <a:pathLst>
              <a:path w="2747510" h="2747510">
                <a:moveTo>
                  <a:pt x="0" y="0"/>
                </a:moveTo>
                <a:lnTo>
                  <a:pt x="2747510" y="0"/>
                </a:lnTo>
                <a:lnTo>
                  <a:pt x="2747510" y="2747510"/>
                </a:lnTo>
                <a:lnTo>
                  <a:pt x="0" y="2747510"/>
                </a:lnTo>
                <a:close/>
              </a:path>
            </a:pathLst>
          </a:custGeom>
          <a:solidFill>
            <a:schemeClr val="bg1">
              <a:lumMod val="95000"/>
            </a:schemeClr>
          </a:solidFill>
        </p:spPr>
        <p:txBody>
          <a:bodyPr wrap="square">
            <a:noAutofit/>
          </a:bodyPr>
          <a:lstStyle>
            <a:lvl1pPr>
              <a:defRPr sz="1500"/>
            </a:lvl1pPr>
          </a:lstStyle>
          <a:p>
            <a:endParaRPr lang="en-US" dirty="0"/>
          </a:p>
        </p:txBody>
      </p:sp>
      <p:sp>
        <p:nvSpPr>
          <p:cNvPr id="12" name="Picture Placeholder 11">
            <a:extLst>
              <a:ext uri="{FF2B5EF4-FFF2-40B4-BE49-F238E27FC236}">
                <a16:creationId xmlns:a16="http://schemas.microsoft.com/office/drawing/2014/main" id="{AA2A3C0B-A2A7-2CD8-AF2F-FAE3C7A8A15C}"/>
              </a:ext>
            </a:extLst>
          </p:cNvPr>
          <p:cNvSpPr>
            <a:spLocks noGrp="1"/>
          </p:cNvSpPr>
          <p:nvPr>
            <p:ph type="pic" sz="quarter" idx="13"/>
          </p:nvPr>
        </p:nvSpPr>
        <p:spPr>
          <a:xfrm>
            <a:off x="556589" y="3544053"/>
            <a:ext cx="2747510" cy="2747510"/>
          </a:xfrm>
          <a:custGeom>
            <a:avLst/>
            <a:gdLst>
              <a:gd name="connsiteX0" fmla="*/ 0 w 2747510"/>
              <a:gd name="connsiteY0" fmla="*/ 0 h 2747510"/>
              <a:gd name="connsiteX1" fmla="*/ 2747510 w 2747510"/>
              <a:gd name="connsiteY1" fmla="*/ 0 h 2747510"/>
              <a:gd name="connsiteX2" fmla="*/ 2747510 w 2747510"/>
              <a:gd name="connsiteY2" fmla="*/ 2747510 h 2747510"/>
              <a:gd name="connsiteX3" fmla="*/ 0 w 2747510"/>
              <a:gd name="connsiteY3" fmla="*/ 2747510 h 2747510"/>
            </a:gdLst>
            <a:ahLst/>
            <a:cxnLst>
              <a:cxn ang="0">
                <a:pos x="connsiteX0" y="connsiteY0"/>
              </a:cxn>
              <a:cxn ang="0">
                <a:pos x="connsiteX1" y="connsiteY1"/>
              </a:cxn>
              <a:cxn ang="0">
                <a:pos x="connsiteX2" y="connsiteY2"/>
              </a:cxn>
              <a:cxn ang="0">
                <a:pos x="connsiteX3" y="connsiteY3"/>
              </a:cxn>
            </a:cxnLst>
            <a:rect l="l" t="t" r="r" b="b"/>
            <a:pathLst>
              <a:path w="2747510" h="2747510">
                <a:moveTo>
                  <a:pt x="0" y="0"/>
                </a:moveTo>
                <a:lnTo>
                  <a:pt x="2747510" y="0"/>
                </a:lnTo>
                <a:lnTo>
                  <a:pt x="2747510" y="2747510"/>
                </a:lnTo>
                <a:lnTo>
                  <a:pt x="0" y="2747510"/>
                </a:lnTo>
                <a:close/>
              </a:path>
            </a:pathLst>
          </a:custGeom>
          <a:solidFill>
            <a:schemeClr val="bg1">
              <a:lumMod val="95000"/>
            </a:schemeClr>
          </a:solidFill>
        </p:spPr>
        <p:txBody>
          <a:bodyPr wrap="square">
            <a:noAutofit/>
          </a:bodyPr>
          <a:lstStyle>
            <a:lvl1pPr>
              <a:defRPr sz="1500"/>
            </a:lvl1pPr>
          </a:lstStyle>
          <a:p>
            <a:endParaRPr lang="en-US" dirty="0"/>
          </a:p>
        </p:txBody>
      </p:sp>
      <p:sp>
        <p:nvSpPr>
          <p:cNvPr id="13" name="Picture Placeholder 12">
            <a:extLst>
              <a:ext uri="{FF2B5EF4-FFF2-40B4-BE49-F238E27FC236}">
                <a16:creationId xmlns:a16="http://schemas.microsoft.com/office/drawing/2014/main" id="{80821241-6FD9-2D87-5838-D9426164EB94}"/>
              </a:ext>
            </a:extLst>
          </p:cNvPr>
          <p:cNvSpPr>
            <a:spLocks noGrp="1"/>
          </p:cNvSpPr>
          <p:nvPr>
            <p:ph type="pic" sz="quarter" idx="14"/>
          </p:nvPr>
        </p:nvSpPr>
        <p:spPr>
          <a:xfrm>
            <a:off x="3541084" y="3544053"/>
            <a:ext cx="2747510" cy="2747510"/>
          </a:xfrm>
          <a:custGeom>
            <a:avLst/>
            <a:gdLst>
              <a:gd name="connsiteX0" fmla="*/ 0 w 2747510"/>
              <a:gd name="connsiteY0" fmla="*/ 0 h 2747510"/>
              <a:gd name="connsiteX1" fmla="*/ 2747510 w 2747510"/>
              <a:gd name="connsiteY1" fmla="*/ 0 h 2747510"/>
              <a:gd name="connsiteX2" fmla="*/ 2747510 w 2747510"/>
              <a:gd name="connsiteY2" fmla="*/ 2747510 h 2747510"/>
              <a:gd name="connsiteX3" fmla="*/ 0 w 2747510"/>
              <a:gd name="connsiteY3" fmla="*/ 2747510 h 2747510"/>
            </a:gdLst>
            <a:ahLst/>
            <a:cxnLst>
              <a:cxn ang="0">
                <a:pos x="connsiteX0" y="connsiteY0"/>
              </a:cxn>
              <a:cxn ang="0">
                <a:pos x="connsiteX1" y="connsiteY1"/>
              </a:cxn>
              <a:cxn ang="0">
                <a:pos x="connsiteX2" y="connsiteY2"/>
              </a:cxn>
              <a:cxn ang="0">
                <a:pos x="connsiteX3" y="connsiteY3"/>
              </a:cxn>
            </a:cxnLst>
            <a:rect l="l" t="t" r="r" b="b"/>
            <a:pathLst>
              <a:path w="2747510" h="2747510">
                <a:moveTo>
                  <a:pt x="0" y="0"/>
                </a:moveTo>
                <a:lnTo>
                  <a:pt x="2747510" y="0"/>
                </a:lnTo>
                <a:lnTo>
                  <a:pt x="2747510" y="2747510"/>
                </a:lnTo>
                <a:lnTo>
                  <a:pt x="0" y="2747510"/>
                </a:lnTo>
                <a:close/>
              </a:path>
            </a:pathLst>
          </a:custGeom>
          <a:solidFill>
            <a:schemeClr val="bg1">
              <a:lumMod val="95000"/>
            </a:schemeClr>
          </a:solidFill>
        </p:spPr>
        <p:txBody>
          <a:bodyPr wrap="square">
            <a:noAutofit/>
          </a:bodyPr>
          <a:lstStyle>
            <a:lvl1pPr>
              <a:defRPr sz="1500"/>
            </a:lvl1pPr>
          </a:lstStyle>
          <a:p>
            <a:endParaRPr lang="en-US" dirty="0"/>
          </a:p>
        </p:txBody>
      </p:sp>
    </p:spTree>
    <p:extLst>
      <p:ext uri="{BB962C8B-B14F-4D97-AF65-F5344CB8AC3E}">
        <p14:creationId xmlns:p14="http://schemas.microsoft.com/office/powerpoint/2010/main" val="23054269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7_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B1037EC2-542A-9A0C-86A7-B2242D3AC3E6}"/>
              </a:ext>
            </a:extLst>
          </p:cNvPr>
          <p:cNvSpPr>
            <a:spLocks noGrp="1"/>
          </p:cNvSpPr>
          <p:nvPr>
            <p:ph type="pic" sz="quarter" idx="11"/>
          </p:nvPr>
        </p:nvSpPr>
        <p:spPr>
          <a:xfrm>
            <a:off x="952000" y="1899929"/>
            <a:ext cx="2160000" cy="2160000"/>
          </a:xfrm>
          <a:custGeom>
            <a:avLst/>
            <a:gdLst>
              <a:gd name="connsiteX0" fmla="*/ 1080000 w 2160000"/>
              <a:gd name="connsiteY0" fmla="*/ 0 h 2160000"/>
              <a:gd name="connsiteX1" fmla="*/ 2160000 w 2160000"/>
              <a:gd name="connsiteY1" fmla="*/ 1080000 h 2160000"/>
              <a:gd name="connsiteX2" fmla="*/ 1080000 w 2160000"/>
              <a:gd name="connsiteY2" fmla="*/ 2160000 h 2160000"/>
              <a:gd name="connsiteX3" fmla="*/ 0 w 2160000"/>
              <a:gd name="connsiteY3" fmla="*/ 1080000 h 2160000"/>
              <a:gd name="connsiteX4" fmla="*/ 1080000 w 2160000"/>
              <a:gd name="connsiteY4" fmla="*/ 0 h 216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0000" h="2160000">
                <a:moveTo>
                  <a:pt x="1080000" y="0"/>
                </a:moveTo>
                <a:cubicBezTo>
                  <a:pt x="1676468" y="0"/>
                  <a:pt x="2160000" y="483533"/>
                  <a:pt x="2160000" y="1080000"/>
                </a:cubicBezTo>
                <a:cubicBezTo>
                  <a:pt x="2160000" y="1676468"/>
                  <a:pt x="1676468" y="2160000"/>
                  <a:pt x="1080000" y="2160000"/>
                </a:cubicBezTo>
                <a:cubicBezTo>
                  <a:pt x="483532" y="2160000"/>
                  <a:pt x="0" y="1676468"/>
                  <a:pt x="0" y="1080000"/>
                </a:cubicBezTo>
                <a:cubicBezTo>
                  <a:pt x="0" y="483533"/>
                  <a:pt x="483532" y="0"/>
                  <a:pt x="1080000" y="0"/>
                </a:cubicBezTo>
                <a:close/>
              </a:path>
            </a:pathLst>
          </a:custGeom>
          <a:solidFill>
            <a:schemeClr val="bg1">
              <a:lumMod val="95000"/>
            </a:schemeClr>
          </a:solidFill>
        </p:spPr>
        <p:txBody>
          <a:bodyPr wrap="square">
            <a:noAutofit/>
          </a:bodyPr>
          <a:lstStyle>
            <a:lvl1pPr>
              <a:defRPr sz="1500"/>
            </a:lvl1pPr>
          </a:lstStyle>
          <a:p>
            <a:endParaRPr lang="en-US" dirty="0"/>
          </a:p>
        </p:txBody>
      </p:sp>
      <p:sp>
        <p:nvSpPr>
          <p:cNvPr id="9" name="Picture Placeholder 8">
            <a:extLst>
              <a:ext uri="{FF2B5EF4-FFF2-40B4-BE49-F238E27FC236}">
                <a16:creationId xmlns:a16="http://schemas.microsoft.com/office/drawing/2014/main" id="{4CD01D1A-2189-B5A1-9D93-C08928A2B88E}"/>
              </a:ext>
            </a:extLst>
          </p:cNvPr>
          <p:cNvSpPr>
            <a:spLocks noGrp="1"/>
          </p:cNvSpPr>
          <p:nvPr>
            <p:ph type="pic" sz="quarter" idx="12"/>
          </p:nvPr>
        </p:nvSpPr>
        <p:spPr>
          <a:xfrm>
            <a:off x="5016000" y="1899929"/>
            <a:ext cx="2160000" cy="2160000"/>
          </a:xfrm>
          <a:custGeom>
            <a:avLst/>
            <a:gdLst>
              <a:gd name="connsiteX0" fmla="*/ 1080000 w 2160000"/>
              <a:gd name="connsiteY0" fmla="*/ 0 h 2160000"/>
              <a:gd name="connsiteX1" fmla="*/ 2160000 w 2160000"/>
              <a:gd name="connsiteY1" fmla="*/ 1080000 h 2160000"/>
              <a:gd name="connsiteX2" fmla="*/ 1080000 w 2160000"/>
              <a:gd name="connsiteY2" fmla="*/ 2160000 h 2160000"/>
              <a:gd name="connsiteX3" fmla="*/ 0 w 2160000"/>
              <a:gd name="connsiteY3" fmla="*/ 1080000 h 2160000"/>
              <a:gd name="connsiteX4" fmla="*/ 1080000 w 2160000"/>
              <a:gd name="connsiteY4" fmla="*/ 0 h 216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0000" h="2160000">
                <a:moveTo>
                  <a:pt x="1080000" y="0"/>
                </a:moveTo>
                <a:cubicBezTo>
                  <a:pt x="1676468" y="0"/>
                  <a:pt x="2160000" y="483533"/>
                  <a:pt x="2160000" y="1080000"/>
                </a:cubicBezTo>
                <a:cubicBezTo>
                  <a:pt x="2160000" y="1676468"/>
                  <a:pt x="1676468" y="2160000"/>
                  <a:pt x="1080000" y="2160000"/>
                </a:cubicBezTo>
                <a:cubicBezTo>
                  <a:pt x="483533" y="2160000"/>
                  <a:pt x="0" y="1676468"/>
                  <a:pt x="0" y="1080000"/>
                </a:cubicBezTo>
                <a:cubicBezTo>
                  <a:pt x="0" y="483533"/>
                  <a:pt x="483533" y="0"/>
                  <a:pt x="1080000" y="0"/>
                </a:cubicBezTo>
                <a:close/>
              </a:path>
            </a:pathLst>
          </a:custGeom>
          <a:solidFill>
            <a:schemeClr val="bg1">
              <a:lumMod val="95000"/>
            </a:schemeClr>
          </a:solidFill>
        </p:spPr>
        <p:txBody>
          <a:bodyPr wrap="square">
            <a:noAutofit/>
          </a:bodyPr>
          <a:lstStyle>
            <a:lvl1pPr>
              <a:defRPr sz="1500"/>
            </a:lvl1pPr>
          </a:lstStyle>
          <a:p>
            <a:endParaRPr lang="en-US" dirty="0"/>
          </a:p>
        </p:txBody>
      </p:sp>
      <p:sp>
        <p:nvSpPr>
          <p:cNvPr id="10" name="Picture Placeholder 9">
            <a:extLst>
              <a:ext uri="{FF2B5EF4-FFF2-40B4-BE49-F238E27FC236}">
                <a16:creationId xmlns:a16="http://schemas.microsoft.com/office/drawing/2014/main" id="{3F82A68E-9E84-FB67-18F3-E44D14A88960}"/>
              </a:ext>
            </a:extLst>
          </p:cNvPr>
          <p:cNvSpPr>
            <a:spLocks noGrp="1"/>
          </p:cNvSpPr>
          <p:nvPr>
            <p:ph type="pic" sz="quarter" idx="13"/>
          </p:nvPr>
        </p:nvSpPr>
        <p:spPr>
          <a:xfrm>
            <a:off x="9079998" y="1899929"/>
            <a:ext cx="2160000" cy="2160000"/>
          </a:xfrm>
          <a:custGeom>
            <a:avLst/>
            <a:gdLst>
              <a:gd name="connsiteX0" fmla="*/ 1080000 w 2160000"/>
              <a:gd name="connsiteY0" fmla="*/ 0 h 2160000"/>
              <a:gd name="connsiteX1" fmla="*/ 2160000 w 2160000"/>
              <a:gd name="connsiteY1" fmla="*/ 1080000 h 2160000"/>
              <a:gd name="connsiteX2" fmla="*/ 1080000 w 2160000"/>
              <a:gd name="connsiteY2" fmla="*/ 2160000 h 2160000"/>
              <a:gd name="connsiteX3" fmla="*/ 0 w 2160000"/>
              <a:gd name="connsiteY3" fmla="*/ 1080000 h 2160000"/>
              <a:gd name="connsiteX4" fmla="*/ 1080000 w 2160000"/>
              <a:gd name="connsiteY4" fmla="*/ 0 h 216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0000" h="2160000">
                <a:moveTo>
                  <a:pt x="1080000" y="0"/>
                </a:moveTo>
                <a:cubicBezTo>
                  <a:pt x="1676468" y="0"/>
                  <a:pt x="2160000" y="483533"/>
                  <a:pt x="2160000" y="1080000"/>
                </a:cubicBezTo>
                <a:cubicBezTo>
                  <a:pt x="2160000" y="1676468"/>
                  <a:pt x="1676468" y="2160000"/>
                  <a:pt x="1080000" y="2160000"/>
                </a:cubicBezTo>
                <a:cubicBezTo>
                  <a:pt x="483532" y="2160000"/>
                  <a:pt x="0" y="1676468"/>
                  <a:pt x="0" y="1080000"/>
                </a:cubicBezTo>
                <a:cubicBezTo>
                  <a:pt x="0" y="483533"/>
                  <a:pt x="483532" y="0"/>
                  <a:pt x="1080000" y="0"/>
                </a:cubicBezTo>
                <a:close/>
              </a:path>
            </a:pathLst>
          </a:custGeom>
          <a:solidFill>
            <a:schemeClr val="bg1">
              <a:lumMod val="95000"/>
            </a:schemeClr>
          </a:solidFill>
        </p:spPr>
        <p:txBody>
          <a:bodyPr wrap="square">
            <a:noAutofit/>
          </a:bodyPr>
          <a:lstStyle>
            <a:lvl1pPr>
              <a:defRPr sz="1500"/>
            </a:lvl1pPr>
          </a:lstStyle>
          <a:p>
            <a:endParaRPr lang="en-US" dirty="0"/>
          </a:p>
        </p:txBody>
      </p:sp>
    </p:spTree>
    <p:extLst>
      <p:ext uri="{BB962C8B-B14F-4D97-AF65-F5344CB8AC3E}">
        <p14:creationId xmlns:p14="http://schemas.microsoft.com/office/powerpoint/2010/main" val="15466199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6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4EAA2E49-1DF1-B3EF-81AF-4AA596699C65}"/>
              </a:ext>
            </a:extLst>
          </p:cNvPr>
          <p:cNvSpPr>
            <a:spLocks noGrp="1"/>
          </p:cNvSpPr>
          <p:nvPr>
            <p:ph type="pic" sz="quarter" idx="11"/>
          </p:nvPr>
        </p:nvSpPr>
        <p:spPr>
          <a:xfrm>
            <a:off x="0" y="0"/>
            <a:ext cx="4702628" cy="6858000"/>
          </a:xfrm>
          <a:custGeom>
            <a:avLst/>
            <a:gdLst>
              <a:gd name="connsiteX0" fmla="*/ 0 w 4702628"/>
              <a:gd name="connsiteY0" fmla="*/ 0 h 6858000"/>
              <a:gd name="connsiteX1" fmla="*/ 4702628 w 4702628"/>
              <a:gd name="connsiteY1" fmla="*/ 0 h 6858000"/>
              <a:gd name="connsiteX2" fmla="*/ 4702628 w 4702628"/>
              <a:gd name="connsiteY2" fmla="*/ 6858000 h 6858000"/>
              <a:gd name="connsiteX3" fmla="*/ 0 w 4702628"/>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702628" h="6858000">
                <a:moveTo>
                  <a:pt x="0" y="0"/>
                </a:moveTo>
                <a:lnTo>
                  <a:pt x="4702628" y="0"/>
                </a:lnTo>
                <a:lnTo>
                  <a:pt x="4702628" y="6858000"/>
                </a:lnTo>
                <a:lnTo>
                  <a:pt x="0" y="6858000"/>
                </a:lnTo>
                <a:close/>
              </a:path>
            </a:pathLst>
          </a:custGeom>
          <a:solidFill>
            <a:schemeClr val="bg1">
              <a:lumMod val="95000"/>
            </a:schemeClr>
          </a:solidFill>
        </p:spPr>
        <p:txBody>
          <a:bodyPr wrap="square">
            <a:noAutofit/>
          </a:bodyPr>
          <a:lstStyle>
            <a:lvl1pPr>
              <a:defRPr sz="1500"/>
            </a:lvl1pPr>
          </a:lstStyle>
          <a:p>
            <a:endParaRPr lang="en-US" dirty="0"/>
          </a:p>
        </p:txBody>
      </p:sp>
    </p:spTree>
    <p:extLst>
      <p:ext uri="{BB962C8B-B14F-4D97-AF65-F5344CB8AC3E}">
        <p14:creationId xmlns:p14="http://schemas.microsoft.com/office/powerpoint/2010/main" val="14087559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5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0C3777D-58AC-D241-C5D2-55D75E2DBC80}"/>
              </a:ext>
            </a:extLst>
          </p:cNvPr>
          <p:cNvSpPr>
            <a:spLocks noGrp="1"/>
          </p:cNvSpPr>
          <p:nvPr>
            <p:ph type="pic" sz="quarter" idx="11"/>
          </p:nvPr>
        </p:nvSpPr>
        <p:spPr>
          <a:xfrm>
            <a:off x="4057013" y="1"/>
            <a:ext cx="4077979" cy="6858000"/>
          </a:xfrm>
          <a:custGeom>
            <a:avLst/>
            <a:gdLst>
              <a:gd name="connsiteX0" fmla="*/ 0 w 4077979"/>
              <a:gd name="connsiteY0" fmla="*/ 0 h 5377543"/>
              <a:gd name="connsiteX1" fmla="*/ 4077979 w 4077979"/>
              <a:gd name="connsiteY1" fmla="*/ 0 h 5377543"/>
              <a:gd name="connsiteX2" fmla="*/ 4077979 w 4077979"/>
              <a:gd name="connsiteY2" fmla="*/ 5377543 h 5377543"/>
              <a:gd name="connsiteX3" fmla="*/ 0 w 4077979"/>
              <a:gd name="connsiteY3" fmla="*/ 5377543 h 5377543"/>
            </a:gdLst>
            <a:ahLst/>
            <a:cxnLst>
              <a:cxn ang="0">
                <a:pos x="connsiteX0" y="connsiteY0"/>
              </a:cxn>
              <a:cxn ang="0">
                <a:pos x="connsiteX1" y="connsiteY1"/>
              </a:cxn>
              <a:cxn ang="0">
                <a:pos x="connsiteX2" y="connsiteY2"/>
              </a:cxn>
              <a:cxn ang="0">
                <a:pos x="connsiteX3" y="connsiteY3"/>
              </a:cxn>
            </a:cxnLst>
            <a:rect l="l" t="t" r="r" b="b"/>
            <a:pathLst>
              <a:path w="4077979" h="5377543">
                <a:moveTo>
                  <a:pt x="0" y="0"/>
                </a:moveTo>
                <a:lnTo>
                  <a:pt x="4077979" y="0"/>
                </a:lnTo>
                <a:lnTo>
                  <a:pt x="4077979" y="5377543"/>
                </a:lnTo>
                <a:lnTo>
                  <a:pt x="0" y="5377543"/>
                </a:lnTo>
                <a:close/>
              </a:path>
            </a:pathLst>
          </a:custGeom>
          <a:solidFill>
            <a:schemeClr val="bg1">
              <a:lumMod val="95000"/>
            </a:schemeClr>
          </a:solidFill>
        </p:spPr>
        <p:txBody>
          <a:bodyPr wrap="square">
            <a:noAutofit/>
          </a:bodyPr>
          <a:lstStyle>
            <a:lvl1pPr>
              <a:defRPr sz="1500"/>
            </a:lvl1pPr>
          </a:lstStyle>
          <a:p>
            <a:endParaRPr lang="en-US" dirty="0"/>
          </a:p>
        </p:txBody>
      </p:sp>
    </p:spTree>
    <p:extLst>
      <p:ext uri="{BB962C8B-B14F-4D97-AF65-F5344CB8AC3E}">
        <p14:creationId xmlns:p14="http://schemas.microsoft.com/office/powerpoint/2010/main" val="28108126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1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8F329CF6-D6EE-1CD5-8F22-12808927D01B}"/>
              </a:ext>
            </a:extLst>
          </p:cNvPr>
          <p:cNvSpPr>
            <a:spLocks noGrp="1"/>
          </p:cNvSpPr>
          <p:nvPr>
            <p:ph type="pic" sz="quarter" idx="11"/>
          </p:nvPr>
        </p:nvSpPr>
        <p:spPr>
          <a:xfrm>
            <a:off x="1145052" y="1730822"/>
            <a:ext cx="3342626" cy="4185500"/>
          </a:xfrm>
          <a:custGeom>
            <a:avLst/>
            <a:gdLst>
              <a:gd name="connsiteX0" fmla="*/ 1708839 w 3342626"/>
              <a:gd name="connsiteY0" fmla="*/ 0 h 4185500"/>
              <a:gd name="connsiteX1" fmla="*/ 2147594 w 3342626"/>
              <a:gd name="connsiteY1" fmla="*/ 43298 h 4185500"/>
              <a:gd name="connsiteX2" fmla="*/ 2560371 w 3342626"/>
              <a:gd name="connsiteY2" fmla="*/ 152988 h 4185500"/>
              <a:gd name="connsiteX3" fmla="*/ 2932736 w 3342626"/>
              <a:gd name="connsiteY3" fmla="*/ 297315 h 4185500"/>
              <a:gd name="connsiteX4" fmla="*/ 3244484 w 3342626"/>
              <a:gd name="connsiteY4" fmla="*/ 444530 h 4185500"/>
              <a:gd name="connsiteX5" fmla="*/ 2759544 w 3342626"/>
              <a:gd name="connsiteY5" fmla="*/ 1373999 h 4185500"/>
              <a:gd name="connsiteX6" fmla="*/ 2401611 w 3342626"/>
              <a:gd name="connsiteY6" fmla="*/ 1189260 h 4185500"/>
              <a:gd name="connsiteX7" fmla="*/ 2052338 w 3342626"/>
              <a:gd name="connsiteY7" fmla="*/ 1059365 h 4185500"/>
              <a:gd name="connsiteX8" fmla="*/ 1674200 w 3342626"/>
              <a:gd name="connsiteY8" fmla="*/ 998747 h 4185500"/>
              <a:gd name="connsiteX9" fmla="*/ 1434617 w 3342626"/>
              <a:gd name="connsiteY9" fmla="*/ 1044932 h 4185500"/>
              <a:gd name="connsiteX10" fmla="*/ 1345133 w 3342626"/>
              <a:gd name="connsiteY10" fmla="*/ 1200806 h 4185500"/>
              <a:gd name="connsiteX11" fmla="*/ 1397091 w 3342626"/>
              <a:gd name="connsiteY11" fmla="*/ 1333587 h 4185500"/>
              <a:gd name="connsiteX12" fmla="*/ 1547192 w 3342626"/>
              <a:gd name="connsiteY12" fmla="*/ 1428843 h 4185500"/>
              <a:gd name="connsiteX13" fmla="*/ 1786775 w 3342626"/>
              <a:gd name="connsiteY13" fmla="*/ 1512553 h 4185500"/>
              <a:gd name="connsiteX14" fmla="*/ 2107183 w 3342626"/>
              <a:gd name="connsiteY14" fmla="*/ 1610696 h 4185500"/>
              <a:gd name="connsiteX15" fmla="*/ 2618102 w 3342626"/>
              <a:gd name="connsiteY15" fmla="*/ 1801208 h 4185500"/>
              <a:gd name="connsiteX16" fmla="*/ 3007787 w 3342626"/>
              <a:gd name="connsiteY16" fmla="*/ 2046566 h 4185500"/>
              <a:gd name="connsiteX17" fmla="*/ 3256030 w 3342626"/>
              <a:gd name="connsiteY17" fmla="*/ 2390065 h 4185500"/>
              <a:gd name="connsiteX18" fmla="*/ 3342626 w 3342626"/>
              <a:gd name="connsiteY18" fmla="*/ 2880779 h 4185500"/>
              <a:gd name="connsiteX19" fmla="*/ 3206959 w 3342626"/>
              <a:gd name="connsiteY19" fmla="*/ 3501387 h 4185500"/>
              <a:gd name="connsiteX20" fmla="*/ 2849026 w 3342626"/>
              <a:gd name="connsiteY20" fmla="*/ 3902618 h 4185500"/>
              <a:gd name="connsiteX21" fmla="*/ 2346766 w 3342626"/>
              <a:gd name="connsiteY21" fmla="*/ 4119109 h 4185500"/>
              <a:gd name="connsiteX22" fmla="*/ 1783889 w 3342626"/>
              <a:gd name="connsiteY22" fmla="*/ 4185500 h 4185500"/>
              <a:gd name="connsiteX23" fmla="*/ 1322041 w 3342626"/>
              <a:gd name="connsiteY23" fmla="*/ 4150861 h 4185500"/>
              <a:gd name="connsiteX24" fmla="*/ 851533 w 3342626"/>
              <a:gd name="connsiteY24" fmla="*/ 4052718 h 4185500"/>
              <a:gd name="connsiteX25" fmla="*/ 401231 w 3342626"/>
              <a:gd name="connsiteY25" fmla="*/ 3902618 h 4185500"/>
              <a:gd name="connsiteX26" fmla="*/ 0 w 3342626"/>
              <a:gd name="connsiteY26" fmla="*/ 3706332 h 4185500"/>
              <a:gd name="connsiteX27" fmla="*/ 484941 w 3342626"/>
              <a:gd name="connsiteY27" fmla="*/ 2719132 h 4185500"/>
              <a:gd name="connsiteX28" fmla="*/ 906377 w 3342626"/>
              <a:gd name="connsiteY28" fmla="*/ 2944283 h 4185500"/>
              <a:gd name="connsiteX29" fmla="*/ 1324927 w 3342626"/>
              <a:gd name="connsiteY29" fmla="*/ 3100157 h 4185500"/>
              <a:gd name="connsiteX30" fmla="*/ 1801208 w 3342626"/>
              <a:gd name="connsiteY30" fmla="*/ 3169433 h 4185500"/>
              <a:gd name="connsiteX31" fmla="*/ 2058111 w 3342626"/>
              <a:gd name="connsiteY31" fmla="*/ 3120362 h 4185500"/>
              <a:gd name="connsiteX32" fmla="*/ 2130275 w 3342626"/>
              <a:gd name="connsiteY32" fmla="*/ 2990468 h 4185500"/>
              <a:gd name="connsiteX33" fmla="*/ 2058111 w 3342626"/>
              <a:gd name="connsiteY33" fmla="*/ 2843254 h 4185500"/>
              <a:gd name="connsiteX34" fmla="*/ 1858940 w 3342626"/>
              <a:gd name="connsiteY34" fmla="*/ 2736451 h 4185500"/>
              <a:gd name="connsiteX35" fmla="*/ 1567398 w 3342626"/>
              <a:gd name="connsiteY35" fmla="*/ 2644081 h 4185500"/>
              <a:gd name="connsiteX36" fmla="*/ 1218125 w 3342626"/>
              <a:gd name="connsiteY36" fmla="*/ 2534392 h 4185500"/>
              <a:gd name="connsiteX37" fmla="*/ 750504 w 3342626"/>
              <a:gd name="connsiteY37" fmla="*/ 2335220 h 4185500"/>
              <a:gd name="connsiteX38" fmla="*/ 427210 w 3342626"/>
              <a:gd name="connsiteY38" fmla="*/ 2092750 h 4185500"/>
              <a:gd name="connsiteX39" fmla="*/ 239585 w 3342626"/>
              <a:gd name="connsiteY39" fmla="*/ 1783889 h 4185500"/>
              <a:gd name="connsiteX40" fmla="*/ 178967 w 3342626"/>
              <a:gd name="connsiteY40" fmla="*/ 1385545 h 4185500"/>
              <a:gd name="connsiteX41" fmla="*/ 303089 w 3342626"/>
              <a:gd name="connsiteY41" fmla="*/ 785143 h 4185500"/>
              <a:gd name="connsiteX42" fmla="*/ 640815 w 3342626"/>
              <a:gd name="connsiteY42" fmla="*/ 352160 h 4185500"/>
              <a:gd name="connsiteX43" fmla="*/ 1128642 w 3342626"/>
              <a:gd name="connsiteY43" fmla="*/ 89484 h 4185500"/>
              <a:gd name="connsiteX44" fmla="*/ 1708839 w 3342626"/>
              <a:gd name="connsiteY44" fmla="*/ 0 h 4185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3342626" h="4185500">
                <a:moveTo>
                  <a:pt x="1708839" y="0"/>
                </a:moveTo>
                <a:cubicBezTo>
                  <a:pt x="1858940" y="0"/>
                  <a:pt x="2005191" y="14433"/>
                  <a:pt x="2147594" y="43298"/>
                </a:cubicBezTo>
                <a:cubicBezTo>
                  <a:pt x="2289998" y="72165"/>
                  <a:pt x="2427590" y="108727"/>
                  <a:pt x="2560371" y="152988"/>
                </a:cubicBezTo>
                <a:cubicBezTo>
                  <a:pt x="2693153" y="197248"/>
                  <a:pt x="2817274" y="245357"/>
                  <a:pt x="2932736" y="297315"/>
                </a:cubicBezTo>
                <a:cubicBezTo>
                  <a:pt x="3048199" y="349273"/>
                  <a:pt x="3152114" y="398344"/>
                  <a:pt x="3244484" y="444530"/>
                </a:cubicBezTo>
                <a:lnTo>
                  <a:pt x="2759544" y="1373999"/>
                </a:lnTo>
                <a:cubicBezTo>
                  <a:pt x="2644081" y="1304721"/>
                  <a:pt x="2524771" y="1243142"/>
                  <a:pt x="2401611" y="1189260"/>
                </a:cubicBezTo>
                <a:cubicBezTo>
                  <a:pt x="2297695" y="1143075"/>
                  <a:pt x="2181270" y="1099777"/>
                  <a:pt x="2052338" y="1059365"/>
                </a:cubicBezTo>
                <a:cubicBezTo>
                  <a:pt x="1923405" y="1018953"/>
                  <a:pt x="1797359" y="998747"/>
                  <a:pt x="1674200" y="998747"/>
                </a:cubicBezTo>
                <a:cubicBezTo>
                  <a:pt x="1574133" y="998747"/>
                  <a:pt x="1494272" y="1014142"/>
                  <a:pt x="1434617" y="1044932"/>
                </a:cubicBezTo>
                <a:cubicBezTo>
                  <a:pt x="1374961" y="1075722"/>
                  <a:pt x="1345133" y="1127679"/>
                  <a:pt x="1345133" y="1200806"/>
                </a:cubicBezTo>
                <a:cubicBezTo>
                  <a:pt x="1345133" y="1254688"/>
                  <a:pt x="1362452" y="1298948"/>
                  <a:pt x="1397091" y="1333587"/>
                </a:cubicBezTo>
                <a:cubicBezTo>
                  <a:pt x="1431729" y="1368225"/>
                  <a:pt x="1481763" y="1399978"/>
                  <a:pt x="1547192" y="1428843"/>
                </a:cubicBezTo>
                <a:cubicBezTo>
                  <a:pt x="1612620" y="1457709"/>
                  <a:pt x="1692481" y="1485612"/>
                  <a:pt x="1786775" y="1512553"/>
                </a:cubicBezTo>
                <a:cubicBezTo>
                  <a:pt x="1881069" y="1539494"/>
                  <a:pt x="1987872" y="1572208"/>
                  <a:pt x="2107183" y="1610696"/>
                </a:cubicBezTo>
                <a:cubicBezTo>
                  <a:pt x="2295770" y="1668427"/>
                  <a:pt x="2466077" y="1731932"/>
                  <a:pt x="2618102" y="1801208"/>
                </a:cubicBezTo>
                <a:cubicBezTo>
                  <a:pt x="2770128" y="1870485"/>
                  <a:pt x="2900022" y="1952271"/>
                  <a:pt x="3007787" y="2046566"/>
                </a:cubicBezTo>
                <a:cubicBezTo>
                  <a:pt x="3115552" y="2140860"/>
                  <a:pt x="3198300" y="2255359"/>
                  <a:pt x="3256030" y="2390065"/>
                </a:cubicBezTo>
                <a:cubicBezTo>
                  <a:pt x="3313761" y="2524771"/>
                  <a:pt x="3342626" y="2688342"/>
                  <a:pt x="3342626" y="2880779"/>
                </a:cubicBezTo>
                <a:cubicBezTo>
                  <a:pt x="3342626" y="3127098"/>
                  <a:pt x="3297404" y="3333967"/>
                  <a:pt x="3206959" y="3501387"/>
                </a:cubicBezTo>
                <a:cubicBezTo>
                  <a:pt x="3116513" y="3668807"/>
                  <a:pt x="2997203" y="3802551"/>
                  <a:pt x="2849026" y="3902618"/>
                </a:cubicBezTo>
                <a:cubicBezTo>
                  <a:pt x="2700850" y="4002685"/>
                  <a:pt x="2533430" y="4074849"/>
                  <a:pt x="2346766" y="4119109"/>
                </a:cubicBezTo>
                <a:cubicBezTo>
                  <a:pt x="2160103" y="4163369"/>
                  <a:pt x="1972477" y="4185500"/>
                  <a:pt x="1783889" y="4185500"/>
                </a:cubicBezTo>
                <a:cubicBezTo>
                  <a:pt x="1633788" y="4185500"/>
                  <a:pt x="1479839" y="4173953"/>
                  <a:pt x="1322041" y="4150861"/>
                </a:cubicBezTo>
                <a:cubicBezTo>
                  <a:pt x="1164242" y="4127769"/>
                  <a:pt x="1007407" y="4095055"/>
                  <a:pt x="851533" y="4052718"/>
                </a:cubicBezTo>
                <a:cubicBezTo>
                  <a:pt x="695659" y="4010382"/>
                  <a:pt x="545558" y="3960349"/>
                  <a:pt x="401231" y="3902618"/>
                </a:cubicBezTo>
                <a:cubicBezTo>
                  <a:pt x="256903" y="3844887"/>
                  <a:pt x="123159" y="3779458"/>
                  <a:pt x="0" y="3706332"/>
                </a:cubicBezTo>
                <a:lnTo>
                  <a:pt x="484941" y="2719132"/>
                </a:lnTo>
                <a:cubicBezTo>
                  <a:pt x="619647" y="2803803"/>
                  <a:pt x="760125" y="2878854"/>
                  <a:pt x="906377" y="2944283"/>
                </a:cubicBezTo>
                <a:cubicBezTo>
                  <a:pt x="1029537" y="3002013"/>
                  <a:pt x="1169054" y="3053972"/>
                  <a:pt x="1324927" y="3100157"/>
                </a:cubicBezTo>
                <a:cubicBezTo>
                  <a:pt x="1480802" y="3146341"/>
                  <a:pt x="1639561" y="3169433"/>
                  <a:pt x="1801208" y="3169433"/>
                </a:cubicBezTo>
                <a:cubicBezTo>
                  <a:pt x="1924368" y="3169433"/>
                  <a:pt x="2010003" y="3153076"/>
                  <a:pt x="2058111" y="3120362"/>
                </a:cubicBezTo>
                <a:cubicBezTo>
                  <a:pt x="2106221" y="3087647"/>
                  <a:pt x="2130275" y="3044350"/>
                  <a:pt x="2130275" y="2990468"/>
                </a:cubicBezTo>
                <a:cubicBezTo>
                  <a:pt x="2130275" y="2932737"/>
                  <a:pt x="2106221" y="2883666"/>
                  <a:pt x="2058111" y="2843254"/>
                </a:cubicBezTo>
                <a:cubicBezTo>
                  <a:pt x="2010003" y="2802842"/>
                  <a:pt x="1943611" y="2767240"/>
                  <a:pt x="1858940" y="2736451"/>
                </a:cubicBezTo>
                <a:cubicBezTo>
                  <a:pt x="1774267" y="2705661"/>
                  <a:pt x="1677087" y="2674871"/>
                  <a:pt x="1567398" y="2644081"/>
                </a:cubicBezTo>
                <a:cubicBezTo>
                  <a:pt x="1457709" y="2613291"/>
                  <a:pt x="1341284" y="2576728"/>
                  <a:pt x="1218125" y="2534392"/>
                </a:cubicBezTo>
                <a:cubicBezTo>
                  <a:pt x="1037234" y="2472812"/>
                  <a:pt x="881361" y="2406422"/>
                  <a:pt x="750504" y="2335220"/>
                </a:cubicBezTo>
                <a:cubicBezTo>
                  <a:pt x="619647" y="2264019"/>
                  <a:pt x="511882" y="2183195"/>
                  <a:pt x="427210" y="2092750"/>
                </a:cubicBezTo>
                <a:cubicBezTo>
                  <a:pt x="342538" y="2002305"/>
                  <a:pt x="279996" y="1899351"/>
                  <a:pt x="239585" y="1783889"/>
                </a:cubicBezTo>
                <a:cubicBezTo>
                  <a:pt x="199173" y="1668427"/>
                  <a:pt x="178967" y="1535645"/>
                  <a:pt x="178967" y="1385545"/>
                </a:cubicBezTo>
                <a:cubicBezTo>
                  <a:pt x="178967" y="1158470"/>
                  <a:pt x="220340" y="958336"/>
                  <a:pt x="303089" y="785143"/>
                </a:cubicBezTo>
                <a:cubicBezTo>
                  <a:pt x="385836" y="611950"/>
                  <a:pt x="498411" y="467621"/>
                  <a:pt x="640815" y="352160"/>
                </a:cubicBezTo>
                <a:cubicBezTo>
                  <a:pt x="783218" y="236698"/>
                  <a:pt x="945827" y="149139"/>
                  <a:pt x="1128642" y="89484"/>
                </a:cubicBezTo>
                <a:cubicBezTo>
                  <a:pt x="1311456" y="29828"/>
                  <a:pt x="1504856" y="0"/>
                  <a:pt x="1708839" y="0"/>
                </a:cubicBezTo>
                <a:close/>
              </a:path>
            </a:pathLst>
          </a:custGeom>
          <a:solidFill>
            <a:schemeClr val="bg1">
              <a:lumMod val="95000"/>
            </a:schemeClr>
          </a:solidFill>
        </p:spPr>
        <p:txBody>
          <a:bodyPr wrap="square">
            <a:noAutofit/>
          </a:bodyPr>
          <a:lstStyle>
            <a:lvl1pPr>
              <a:defRPr sz="1500"/>
            </a:lvl1pPr>
          </a:lstStyle>
          <a:p>
            <a:endParaRPr lang="en-US" dirty="0"/>
          </a:p>
        </p:txBody>
      </p:sp>
    </p:spTree>
    <p:extLst>
      <p:ext uri="{BB962C8B-B14F-4D97-AF65-F5344CB8AC3E}">
        <p14:creationId xmlns:p14="http://schemas.microsoft.com/office/powerpoint/2010/main" val="3598570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44_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16C467CF-C607-0740-397A-0530A213D953}"/>
              </a:ext>
            </a:extLst>
          </p:cNvPr>
          <p:cNvSpPr>
            <a:spLocks noGrp="1"/>
          </p:cNvSpPr>
          <p:nvPr>
            <p:ph type="pic" sz="quarter" idx="16"/>
          </p:nvPr>
        </p:nvSpPr>
        <p:spPr>
          <a:xfrm>
            <a:off x="2059104" y="1853371"/>
            <a:ext cx="1240312" cy="1240312"/>
          </a:xfrm>
          <a:custGeom>
            <a:avLst/>
            <a:gdLst>
              <a:gd name="connsiteX0" fmla="*/ 620156 w 1240312"/>
              <a:gd name="connsiteY0" fmla="*/ 0 h 1240312"/>
              <a:gd name="connsiteX1" fmla="*/ 1240312 w 1240312"/>
              <a:gd name="connsiteY1" fmla="*/ 620156 h 1240312"/>
              <a:gd name="connsiteX2" fmla="*/ 620156 w 1240312"/>
              <a:gd name="connsiteY2" fmla="*/ 1240312 h 1240312"/>
              <a:gd name="connsiteX3" fmla="*/ 0 w 1240312"/>
              <a:gd name="connsiteY3" fmla="*/ 620156 h 1240312"/>
              <a:gd name="connsiteX4" fmla="*/ 620156 w 1240312"/>
              <a:gd name="connsiteY4" fmla="*/ 0 h 12403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40312" h="1240312">
                <a:moveTo>
                  <a:pt x="620156" y="0"/>
                </a:moveTo>
                <a:cubicBezTo>
                  <a:pt x="962659" y="0"/>
                  <a:pt x="1240312" y="277653"/>
                  <a:pt x="1240312" y="620156"/>
                </a:cubicBezTo>
                <a:cubicBezTo>
                  <a:pt x="1240312" y="962659"/>
                  <a:pt x="962659" y="1240312"/>
                  <a:pt x="620156" y="1240312"/>
                </a:cubicBezTo>
                <a:cubicBezTo>
                  <a:pt x="277653" y="1240312"/>
                  <a:pt x="0" y="962659"/>
                  <a:pt x="0" y="620156"/>
                </a:cubicBezTo>
                <a:cubicBezTo>
                  <a:pt x="0" y="277653"/>
                  <a:pt x="277653" y="0"/>
                  <a:pt x="620156" y="0"/>
                </a:cubicBezTo>
                <a:close/>
              </a:path>
            </a:pathLst>
          </a:custGeom>
          <a:solidFill>
            <a:schemeClr val="bg1">
              <a:lumMod val="95000"/>
            </a:schemeClr>
          </a:solidFill>
        </p:spPr>
        <p:txBody>
          <a:bodyPr wrap="square">
            <a:noAutofit/>
          </a:bodyPr>
          <a:lstStyle>
            <a:lvl1pPr>
              <a:defRPr sz="1500"/>
            </a:lvl1pPr>
          </a:lstStyle>
          <a:p>
            <a:endParaRPr lang="en-US" dirty="0"/>
          </a:p>
        </p:txBody>
      </p:sp>
      <p:sp>
        <p:nvSpPr>
          <p:cNvPr id="9" name="Picture Placeholder 8">
            <a:extLst>
              <a:ext uri="{FF2B5EF4-FFF2-40B4-BE49-F238E27FC236}">
                <a16:creationId xmlns:a16="http://schemas.microsoft.com/office/drawing/2014/main" id="{9EE07C83-9CBB-663B-8087-EB59BEA55873}"/>
              </a:ext>
            </a:extLst>
          </p:cNvPr>
          <p:cNvSpPr>
            <a:spLocks noGrp="1"/>
          </p:cNvSpPr>
          <p:nvPr>
            <p:ph type="pic" sz="quarter" idx="17"/>
          </p:nvPr>
        </p:nvSpPr>
        <p:spPr>
          <a:xfrm>
            <a:off x="5410531" y="1853371"/>
            <a:ext cx="1240312" cy="1240312"/>
          </a:xfrm>
          <a:custGeom>
            <a:avLst/>
            <a:gdLst>
              <a:gd name="connsiteX0" fmla="*/ 620156 w 1240312"/>
              <a:gd name="connsiteY0" fmla="*/ 0 h 1240312"/>
              <a:gd name="connsiteX1" fmla="*/ 1240312 w 1240312"/>
              <a:gd name="connsiteY1" fmla="*/ 620156 h 1240312"/>
              <a:gd name="connsiteX2" fmla="*/ 620156 w 1240312"/>
              <a:gd name="connsiteY2" fmla="*/ 1240312 h 1240312"/>
              <a:gd name="connsiteX3" fmla="*/ 0 w 1240312"/>
              <a:gd name="connsiteY3" fmla="*/ 620156 h 1240312"/>
              <a:gd name="connsiteX4" fmla="*/ 620156 w 1240312"/>
              <a:gd name="connsiteY4" fmla="*/ 0 h 12403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40312" h="1240312">
                <a:moveTo>
                  <a:pt x="620156" y="0"/>
                </a:moveTo>
                <a:cubicBezTo>
                  <a:pt x="962659" y="0"/>
                  <a:pt x="1240312" y="277653"/>
                  <a:pt x="1240312" y="620156"/>
                </a:cubicBezTo>
                <a:cubicBezTo>
                  <a:pt x="1240312" y="962659"/>
                  <a:pt x="962659" y="1240312"/>
                  <a:pt x="620156" y="1240312"/>
                </a:cubicBezTo>
                <a:cubicBezTo>
                  <a:pt x="277653" y="1240312"/>
                  <a:pt x="0" y="962659"/>
                  <a:pt x="0" y="620156"/>
                </a:cubicBezTo>
                <a:cubicBezTo>
                  <a:pt x="0" y="277653"/>
                  <a:pt x="277653" y="0"/>
                  <a:pt x="620156" y="0"/>
                </a:cubicBezTo>
                <a:close/>
              </a:path>
            </a:pathLst>
          </a:custGeom>
          <a:solidFill>
            <a:schemeClr val="bg1">
              <a:lumMod val="95000"/>
            </a:schemeClr>
          </a:solidFill>
        </p:spPr>
        <p:txBody>
          <a:bodyPr wrap="square">
            <a:noAutofit/>
          </a:bodyPr>
          <a:lstStyle>
            <a:lvl1pPr>
              <a:defRPr sz="1500"/>
            </a:lvl1pPr>
          </a:lstStyle>
          <a:p>
            <a:endParaRPr lang="en-US" dirty="0"/>
          </a:p>
        </p:txBody>
      </p:sp>
      <p:sp>
        <p:nvSpPr>
          <p:cNvPr id="10" name="Picture Placeholder 9">
            <a:extLst>
              <a:ext uri="{FF2B5EF4-FFF2-40B4-BE49-F238E27FC236}">
                <a16:creationId xmlns:a16="http://schemas.microsoft.com/office/drawing/2014/main" id="{83B3A177-58CF-3F72-ABAE-11C191159B6E}"/>
              </a:ext>
            </a:extLst>
          </p:cNvPr>
          <p:cNvSpPr>
            <a:spLocks noGrp="1"/>
          </p:cNvSpPr>
          <p:nvPr>
            <p:ph type="pic" sz="quarter" idx="18"/>
          </p:nvPr>
        </p:nvSpPr>
        <p:spPr>
          <a:xfrm>
            <a:off x="8761957" y="1853371"/>
            <a:ext cx="1240312" cy="1240312"/>
          </a:xfrm>
          <a:custGeom>
            <a:avLst/>
            <a:gdLst>
              <a:gd name="connsiteX0" fmla="*/ 620156 w 1240312"/>
              <a:gd name="connsiteY0" fmla="*/ 0 h 1240312"/>
              <a:gd name="connsiteX1" fmla="*/ 1240312 w 1240312"/>
              <a:gd name="connsiteY1" fmla="*/ 620156 h 1240312"/>
              <a:gd name="connsiteX2" fmla="*/ 620156 w 1240312"/>
              <a:gd name="connsiteY2" fmla="*/ 1240312 h 1240312"/>
              <a:gd name="connsiteX3" fmla="*/ 0 w 1240312"/>
              <a:gd name="connsiteY3" fmla="*/ 620156 h 1240312"/>
              <a:gd name="connsiteX4" fmla="*/ 620156 w 1240312"/>
              <a:gd name="connsiteY4" fmla="*/ 0 h 12403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40312" h="1240312">
                <a:moveTo>
                  <a:pt x="620156" y="0"/>
                </a:moveTo>
                <a:cubicBezTo>
                  <a:pt x="962659" y="0"/>
                  <a:pt x="1240312" y="277653"/>
                  <a:pt x="1240312" y="620156"/>
                </a:cubicBezTo>
                <a:cubicBezTo>
                  <a:pt x="1240312" y="962659"/>
                  <a:pt x="962659" y="1240312"/>
                  <a:pt x="620156" y="1240312"/>
                </a:cubicBezTo>
                <a:cubicBezTo>
                  <a:pt x="277653" y="1240312"/>
                  <a:pt x="0" y="962659"/>
                  <a:pt x="0" y="620156"/>
                </a:cubicBezTo>
                <a:cubicBezTo>
                  <a:pt x="0" y="277653"/>
                  <a:pt x="277653" y="0"/>
                  <a:pt x="620156" y="0"/>
                </a:cubicBezTo>
                <a:close/>
              </a:path>
            </a:pathLst>
          </a:custGeom>
          <a:solidFill>
            <a:schemeClr val="bg1">
              <a:lumMod val="95000"/>
            </a:schemeClr>
          </a:solidFill>
        </p:spPr>
        <p:txBody>
          <a:bodyPr wrap="square">
            <a:noAutofit/>
          </a:bodyPr>
          <a:lstStyle>
            <a:lvl1pPr>
              <a:defRPr sz="1500"/>
            </a:lvl1pPr>
          </a:lstStyle>
          <a:p>
            <a:endParaRPr lang="en-US" dirty="0"/>
          </a:p>
        </p:txBody>
      </p:sp>
    </p:spTree>
    <p:extLst>
      <p:ext uri="{BB962C8B-B14F-4D97-AF65-F5344CB8AC3E}">
        <p14:creationId xmlns:p14="http://schemas.microsoft.com/office/powerpoint/2010/main" val="23218312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2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5B477B84-BD8A-1E3D-B8C8-65B04999469C}"/>
              </a:ext>
            </a:extLst>
          </p:cNvPr>
          <p:cNvSpPr>
            <a:spLocks noGrp="1"/>
          </p:cNvSpPr>
          <p:nvPr>
            <p:ph type="pic" sz="quarter" idx="11"/>
          </p:nvPr>
        </p:nvSpPr>
        <p:spPr>
          <a:xfrm>
            <a:off x="6299456" y="2328838"/>
            <a:ext cx="4999537" cy="3286650"/>
          </a:xfrm>
          <a:custGeom>
            <a:avLst/>
            <a:gdLst>
              <a:gd name="connsiteX0" fmla="*/ 0 w 4999537"/>
              <a:gd name="connsiteY0" fmla="*/ 0 h 3286650"/>
              <a:gd name="connsiteX1" fmla="*/ 975562 w 4999537"/>
              <a:gd name="connsiteY1" fmla="*/ 0 h 3286650"/>
              <a:gd name="connsiteX2" fmla="*/ 1686801 w 4999537"/>
              <a:gd name="connsiteY2" fmla="*/ 2255442 h 3286650"/>
              <a:gd name="connsiteX3" fmla="*/ 1916344 w 4999537"/>
              <a:gd name="connsiteY3" fmla="*/ 1570289 h 3286650"/>
              <a:gd name="connsiteX4" fmla="*/ 1384220 w 4999537"/>
              <a:gd name="connsiteY4" fmla="*/ 0 h 3286650"/>
              <a:gd name="connsiteX5" fmla="*/ 2210230 w 4999537"/>
              <a:gd name="connsiteY5" fmla="*/ 0 h 3286650"/>
              <a:gd name="connsiteX6" fmla="*/ 2497160 w 4999537"/>
              <a:gd name="connsiteY6" fmla="*/ 1013818 h 3286650"/>
              <a:gd name="connsiteX7" fmla="*/ 2789307 w 4999537"/>
              <a:gd name="connsiteY7" fmla="*/ 0 h 3286650"/>
              <a:gd name="connsiteX8" fmla="*/ 3615318 w 4999537"/>
              <a:gd name="connsiteY8" fmla="*/ 0 h 3286650"/>
              <a:gd name="connsiteX9" fmla="*/ 3074498 w 4999537"/>
              <a:gd name="connsiteY9" fmla="*/ 1570289 h 3286650"/>
              <a:gd name="connsiteX10" fmla="*/ 3310998 w 4999537"/>
              <a:gd name="connsiteY10" fmla="*/ 2255442 h 3286650"/>
              <a:gd name="connsiteX11" fmla="*/ 4017020 w 4999537"/>
              <a:gd name="connsiteY11" fmla="*/ 0 h 3286650"/>
              <a:gd name="connsiteX12" fmla="*/ 4999537 w 4999537"/>
              <a:gd name="connsiteY12" fmla="*/ 0 h 3286650"/>
              <a:gd name="connsiteX13" fmla="*/ 3712700 w 4999537"/>
              <a:gd name="connsiteY13" fmla="*/ 3286650 h 3286650"/>
              <a:gd name="connsiteX14" fmla="*/ 2964943 w 4999537"/>
              <a:gd name="connsiteY14" fmla="*/ 3286650 h 3286650"/>
              <a:gd name="connsiteX15" fmla="*/ 2497160 w 4999537"/>
              <a:gd name="connsiteY15" fmla="*/ 2112847 h 3286650"/>
              <a:gd name="connsiteX16" fmla="*/ 2034595 w 4999537"/>
              <a:gd name="connsiteY16" fmla="*/ 3286650 h 3286650"/>
              <a:gd name="connsiteX17" fmla="*/ 1286838 w 4999537"/>
              <a:gd name="connsiteY17" fmla="*/ 3286650 h 3286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999537" h="3286650">
                <a:moveTo>
                  <a:pt x="0" y="0"/>
                </a:moveTo>
                <a:lnTo>
                  <a:pt x="975562" y="0"/>
                </a:lnTo>
                <a:lnTo>
                  <a:pt x="1686801" y="2255442"/>
                </a:lnTo>
                <a:lnTo>
                  <a:pt x="1916344" y="1570289"/>
                </a:lnTo>
                <a:lnTo>
                  <a:pt x="1384220" y="0"/>
                </a:lnTo>
                <a:lnTo>
                  <a:pt x="2210230" y="0"/>
                </a:lnTo>
                <a:lnTo>
                  <a:pt x="2497160" y="1013818"/>
                </a:lnTo>
                <a:lnTo>
                  <a:pt x="2789307" y="0"/>
                </a:lnTo>
                <a:lnTo>
                  <a:pt x="3615318" y="0"/>
                </a:lnTo>
                <a:lnTo>
                  <a:pt x="3074498" y="1570289"/>
                </a:lnTo>
                <a:lnTo>
                  <a:pt x="3310998" y="2255442"/>
                </a:lnTo>
                <a:lnTo>
                  <a:pt x="4017020" y="0"/>
                </a:lnTo>
                <a:lnTo>
                  <a:pt x="4999537" y="0"/>
                </a:lnTo>
                <a:lnTo>
                  <a:pt x="3712700" y="3286650"/>
                </a:lnTo>
                <a:lnTo>
                  <a:pt x="2964943" y="3286650"/>
                </a:lnTo>
                <a:lnTo>
                  <a:pt x="2497160" y="2112847"/>
                </a:lnTo>
                <a:lnTo>
                  <a:pt x="2034595" y="3286650"/>
                </a:lnTo>
                <a:lnTo>
                  <a:pt x="1286838" y="3286650"/>
                </a:lnTo>
                <a:close/>
              </a:path>
            </a:pathLst>
          </a:custGeom>
          <a:solidFill>
            <a:schemeClr val="bg1">
              <a:lumMod val="95000"/>
            </a:schemeClr>
          </a:solidFill>
        </p:spPr>
        <p:txBody>
          <a:bodyPr wrap="square">
            <a:noAutofit/>
          </a:bodyPr>
          <a:lstStyle>
            <a:lvl1pPr>
              <a:defRPr sz="1500"/>
            </a:lvl1pPr>
          </a:lstStyle>
          <a:p>
            <a:endParaRPr lang="en-US" dirty="0"/>
          </a:p>
        </p:txBody>
      </p:sp>
    </p:spTree>
    <p:extLst>
      <p:ext uri="{BB962C8B-B14F-4D97-AF65-F5344CB8AC3E}">
        <p14:creationId xmlns:p14="http://schemas.microsoft.com/office/powerpoint/2010/main" val="25805123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3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C5CE781A-6674-7328-3CD9-838E736F6640}"/>
              </a:ext>
            </a:extLst>
          </p:cNvPr>
          <p:cNvSpPr>
            <a:spLocks noGrp="1"/>
          </p:cNvSpPr>
          <p:nvPr>
            <p:ph type="pic" sz="quarter" idx="11"/>
          </p:nvPr>
        </p:nvSpPr>
        <p:spPr>
          <a:xfrm>
            <a:off x="987277" y="1713957"/>
            <a:ext cx="4355089" cy="4355089"/>
          </a:xfrm>
          <a:custGeom>
            <a:avLst/>
            <a:gdLst>
              <a:gd name="connsiteX0" fmla="*/ 2177545 w 4355089"/>
              <a:gd name="connsiteY0" fmla="*/ 1238143 h 4355089"/>
              <a:gd name="connsiteX1" fmla="*/ 1238143 w 4355089"/>
              <a:gd name="connsiteY1" fmla="*/ 2177545 h 4355089"/>
              <a:gd name="connsiteX2" fmla="*/ 2177545 w 4355089"/>
              <a:gd name="connsiteY2" fmla="*/ 3116946 h 4355089"/>
              <a:gd name="connsiteX3" fmla="*/ 3116946 w 4355089"/>
              <a:gd name="connsiteY3" fmla="*/ 2177545 h 4355089"/>
              <a:gd name="connsiteX4" fmla="*/ 2177545 w 4355089"/>
              <a:gd name="connsiteY4" fmla="*/ 1238143 h 4355089"/>
              <a:gd name="connsiteX5" fmla="*/ 2177545 w 4355089"/>
              <a:gd name="connsiteY5" fmla="*/ 0 h 4355089"/>
              <a:gd name="connsiteX6" fmla="*/ 4355089 w 4355089"/>
              <a:gd name="connsiteY6" fmla="*/ 2177545 h 4355089"/>
              <a:gd name="connsiteX7" fmla="*/ 2177545 w 4355089"/>
              <a:gd name="connsiteY7" fmla="*/ 4355089 h 4355089"/>
              <a:gd name="connsiteX8" fmla="*/ 0 w 4355089"/>
              <a:gd name="connsiteY8" fmla="*/ 2177545 h 4355089"/>
              <a:gd name="connsiteX9" fmla="*/ 2177545 w 4355089"/>
              <a:gd name="connsiteY9" fmla="*/ 0 h 43550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355089" h="4355089">
                <a:moveTo>
                  <a:pt x="2177545" y="1238143"/>
                </a:moveTo>
                <a:cubicBezTo>
                  <a:pt x="1658728" y="1238143"/>
                  <a:pt x="1238143" y="1658728"/>
                  <a:pt x="1238143" y="2177545"/>
                </a:cubicBezTo>
                <a:cubicBezTo>
                  <a:pt x="1238143" y="2696361"/>
                  <a:pt x="1658728" y="3116946"/>
                  <a:pt x="2177545" y="3116946"/>
                </a:cubicBezTo>
                <a:cubicBezTo>
                  <a:pt x="2696361" y="3116946"/>
                  <a:pt x="3116946" y="2696361"/>
                  <a:pt x="3116946" y="2177545"/>
                </a:cubicBezTo>
                <a:cubicBezTo>
                  <a:pt x="3116946" y="1658728"/>
                  <a:pt x="2696361" y="1238143"/>
                  <a:pt x="2177545" y="1238143"/>
                </a:cubicBezTo>
                <a:close/>
                <a:moveTo>
                  <a:pt x="2177545" y="0"/>
                </a:moveTo>
                <a:cubicBezTo>
                  <a:pt x="3380170" y="0"/>
                  <a:pt x="4355089" y="974920"/>
                  <a:pt x="4355089" y="2177545"/>
                </a:cubicBezTo>
                <a:cubicBezTo>
                  <a:pt x="4355089" y="3380170"/>
                  <a:pt x="3380170" y="4355089"/>
                  <a:pt x="2177545" y="4355089"/>
                </a:cubicBezTo>
                <a:cubicBezTo>
                  <a:pt x="974920" y="4355089"/>
                  <a:pt x="0" y="3380170"/>
                  <a:pt x="0" y="2177545"/>
                </a:cubicBezTo>
                <a:cubicBezTo>
                  <a:pt x="0" y="974920"/>
                  <a:pt x="974920" y="0"/>
                  <a:pt x="2177545" y="0"/>
                </a:cubicBezTo>
                <a:close/>
              </a:path>
            </a:pathLst>
          </a:custGeom>
          <a:solidFill>
            <a:schemeClr val="bg1">
              <a:lumMod val="95000"/>
            </a:schemeClr>
          </a:solidFill>
        </p:spPr>
        <p:txBody>
          <a:bodyPr wrap="square">
            <a:noAutofit/>
          </a:bodyPr>
          <a:lstStyle>
            <a:lvl1pPr>
              <a:defRPr sz="1500"/>
            </a:lvl1pPr>
          </a:lstStyle>
          <a:p>
            <a:endParaRPr lang="en-US" dirty="0"/>
          </a:p>
        </p:txBody>
      </p:sp>
    </p:spTree>
    <p:extLst>
      <p:ext uri="{BB962C8B-B14F-4D97-AF65-F5344CB8AC3E}">
        <p14:creationId xmlns:p14="http://schemas.microsoft.com/office/powerpoint/2010/main" val="38812857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4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34614EB0-4396-C31B-B9D3-4687E6C5417A}"/>
              </a:ext>
            </a:extLst>
          </p:cNvPr>
          <p:cNvSpPr>
            <a:spLocks noGrp="1"/>
          </p:cNvSpPr>
          <p:nvPr>
            <p:ph type="pic" sz="quarter" idx="11"/>
          </p:nvPr>
        </p:nvSpPr>
        <p:spPr>
          <a:xfrm>
            <a:off x="7429253" y="2106150"/>
            <a:ext cx="3244359" cy="3816779"/>
          </a:xfrm>
          <a:custGeom>
            <a:avLst/>
            <a:gdLst>
              <a:gd name="connsiteX0" fmla="*/ 0 w 3244359"/>
              <a:gd name="connsiteY0" fmla="*/ 0 h 3816779"/>
              <a:gd name="connsiteX1" fmla="*/ 3244359 w 3244359"/>
              <a:gd name="connsiteY1" fmla="*/ 0 h 3816779"/>
              <a:gd name="connsiteX2" fmla="*/ 3244359 w 3244359"/>
              <a:gd name="connsiteY2" fmla="*/ 914337 h 3816779"/>
              <a:gd name="connsiteX3" fmla="*/ 2149460 w 3244359"/>
              <a:gd name="connsiteY3" fmla="*/ 914337 h 3816779"/>
              <a:gd name="connsiteX4" fmla="*/ 2149460 w 3244359"/>
              <a:gd name="connsiteY4" fmla="*/ 3816779 h 3816779"/>
              <a:gd name="connsiteX5" fmla="*/ 1100662 w 3244359"/>
              <a:gd name="connsiteY5" fmla="*/ 3816779 h 3816779"/>
              <a:gd name="connsiteX6" fmla="*/ 1100662 w 3244359"/>
              <a:gd name="connsiteY6" fmla="*/ 914337 h 3816779"/>
              <a:gd name="connsiteX7" fmla="*/ 0 w 3244359"/>
              <a:gd name="connsiteY7" fmla="*/ 914337 h 3816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44359" h="3816779">
                <a:moveTo>
                  <a:pt x="0" y="0"/>
                </a:moveTo>
                <a:lnTo>
                  <a:pt x="3244359" y="0"/>
                </a:lnTo>
                <a:lnTo>
                  <a:pt x="3244359" y="914337"/>
                </a:lnTo>
                <a:lnTo>
                  <a:pt x="2149460" y="914337"/>
                </a:lnTo>
                <a:lnTo>
                  <a:pt x="2149460" y="3816779"/>
                </a:lnTo>
                <a:lnTo>
                  <a:pt x="1100662" y="3816779"/>
                </a:lnTo>
                <a:lnTo>
                  <a:pt x="1100662" y="914337"/>
                </a:lnTo>
                <a:lnTo>
                  <a:pt x="0" y="914337"/>
                </a:lnTo>
                <a:close/>
              </a:path>
            </a:pathLst>
          </a:custGeom>
          <a:solidFill>
            <a:schemeClr val="bg1">
              <a:lumMod val="95000"/>
            </a:schemeClr>
          </a:solidFill>
        </p:spPr>
        <p:txBody>
          <a:bodyPr wrap="square">
            <a:noAutofit/>
          </a:bodyPr>
          <a:lstStyle>
            <a:lvl1pPr>
              <a:defRPr sz="1500"/>
            </a:lvl1pPr>
          </a:lstStyle>
          <a:p>
            <a:endParaRPr lang="en-US" dirty="0"/>
          </a:p>
        </p:txBody>
      </p:sp>
    </p:spTree>
    <p:extLst>
      <p:ext uri="{BB962C8B-B14F-4D97-AF65-F5344CB8AC3E}">
        <p14:creationId xmlns:p14="http://schemas.microsoft.com/office/powerpoint/2010/main" val="24411079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0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67D3C925-3DD4-13BC-DB0F-88E2D1E8045C}"/>
              </a:ext>
            </a:extLst>
          </p:cNvPr>
          <p:cNvSpPr>
            <a:spLocks noGrp="1"/>
          </p:cNvSpPr>
          <p:nvPr>
            <p:ph type="pic" sz="quarter" idx="11"/>
          </p:nvPr>
        </p:nvSpPr>
        <p:spPr>
          <a:xfrm>
            <a:off x="6162260" y="2940009"/>
            <a:ext cx="5476876" cy="3355523"/>
          </a:xfrm>
          <a:custGeom>
            <a:avLst/>
            <a:gdLst>
              <a:gd name="connsiteX0" fmla="*/ 0 w 5476876"/>
              <a:gd name="connsiteY0" fmla="*/ 0 h 3355523"/>
              <a:gd name="connsiteX1" fmla="*/ 5476876 w 5476876"/>
              <a:gd name="connsiteY1" fmla="*/ 0 h 3355523"/>
              <a:gd name="connsiteX2" fmla="*/ 5476876 w 5476876"/>
              <a:gd name="connsiteY2" fmla="*/ 3355523 h 3355523"/>
              <a:gd name="connsiteX3" fmla="*/ 0 w 5476876"/>
              <a:gd name="connsiteY3" fmla="*/ 3355523 h 3355523"/>
            </a:gdLst>
            <a:ahLst/>
            <a:cxnLst>
              <a:cxn ang="0">
                <a:pos x="connsiteX0" y="connsiteY0"/>
              </a:cxn>
              <a:cxn ang="0">
                <a:pos x="connsiteX1" y="connsiteY1"/>
              </a:cxn>
              <a:cxn ang="0">
                <a:pos x="connsiteX2" y="connsiteY2"/>
              </a:cxn>
              <a:cxn ang="0">
                <a:pos x="connsiteX3" y="connsiteY3"/>
              </a:cxn>
            </a:cxnLst>
            <a:rect l="l" t="t" r="r" b="b"/>
            <a:pathLst>
              <a:path w="5476876" h="3355523">
                <a:moveTo>
                  <a:pt x="0" y="0"/>
                </a:moveTo>
                <a:lnTo>
                  <a:pt x="5476876" y="0"/>
                </a:lnTo>
                <a:lnTo>
                  <a:pt x="5476876" y="3355523"/>
                </a:lnTo>
                <a:lnTo>
                  <a:pt x="0" y="3355523"/>
                </a:lnTo>
                <a:close/>
              </a:path>
            </a:pathLst>
          </a:custGeom>
          <a:solidFill>
            <a:schemeClr val="bg1">
              <a:lumMod val="95000"/>
            </a:schemeClr>
          </a:solidFill>
        </p:spPr>
        <p:txBody>
          <a:bodyPr wrap="square">
            <a:noAutofit/>
          </a:bodyPr>
          <a:lstStyle>
            <a:lvl1pPr>
              <a:defRPr sz="1500"/>
            </a:lvl1pPr>
          </a:lstStyle>
          <a:p>
            <a:endParaRPr lang="en-US" dirty="0"/>
          </a:p>
        </p:txBody>
      </p:sp>
    </p:spTree>
    <p:extLst>
      <p:ext uri="{BB962C8B-B14F-4D97-AF65-F5344CB8AC3E}">
        <p14:creationId xmlns:p14="http://schemas.microsoft.com/office/powerpoint/2010/main" val="21081687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9_Title Slide">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585AB4F5-674B-DBCE-22B4-782F73BB67CE}"/>
              </a:ext>
            </a:extLst>
          </p:cNvPr>
          <p:cNvSpPr>
            <a:spLocks noGrp="1"/>
          </p:cNvSpPr>
          <p:nvPr>
            <p:ph type="pic" sz="quarter" idx="12"/>
          </p:nvPr>
        </p:nvSpPr>
        <p:spPr>
          <a:xfrm>
            <a:off x="4564744" y="0"/>
            <a:ext cx="7627256" cy="6858000"/>
          </a:xfrm>
          <a:custGeom>
            <a:avLst/>
            <a:gdLst>
              <a:gd name="connsiteX0" fmla="*/ 0 w 7627256"/>
              <a:gd name="connsiteY0" fmla="*/ 0 h 6858000"/>
              <a:gd name="connsiteX1" fmla="*/ 7627256 w 7627256"/>
              <a:gd name="connsiteY1" fmla="*/ 0 h 6858000"/>
              <a:gd name="connsiteX2" fmla="*/ 7627256 w 7627256"/>
              <a:gd name="connsiteY2" fmla="*/ 6858000 h 6858000"/>
              <a:gd name="connsiteX3" fmla="*/ 0 w 762725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7627256" h="6858000">
                <a:moveTo>
                  <a:pt x="0" y="0"/>
                </a:moveTo>
                <a:lnTo>
                  <a:pt x="7627256" y="0"/>
                </a:lnTo>
                <a:lnTo>
                  <a:pt x="7627256" y="6858000"/>
                </a:lnTo>
                <a:lnTo>
                  <a:pt x="0" y="6858000"/>
                </a:lnTo>
                <a:close/>
              </a:path>
            </a:pathLst>
          </a:custGeom>
          <a:solidFill>
            <a:schemeClr val="bg1">
              <a:lumMod val="95000"/>
            </a:schemeClr>
          </a:solidFill>
        </p:spPr>
        <p:txBody>
          <a:bodyPr wrap="square">
            <a:noAutofit/>
          </a:bodyPr>
          <a:lstStyle>
            <a:lvl1pPr>
              <a:defRPr sz="1500"/>
            </a:lvl1pPr>
          </a:lstStyle>
          <a:p>
            <a:endParaRPr lang="en-US" dirty="0"/>
          </a:p>
        </p:txBody>
      </p:sp>
      <p:sp>
        <p:nvSpPr>
          <p:cNvPr id="7" name="Picture Placeholder 6">
            <a:extLst>
              <a:ext uri="{FF2B5EF4-FFF2-40B4-BE49-F238E27FC236}">
                <a16:creationId xmlns:a16="http://schemas.microsoft.com/office/drawing/2014/main" id="{F79C5032-35EB-00B3-079B-8F60658A709A}"/>
              </a:ext>
            </a:extLst>
          </p:cNvPr>
          <p:cNvSpPr>
            <a:spLocks noGrp="1"/>
          </p:cNvSpPr>
          <p:nvPr>
            <p:ph type="pic" sz="quarter" idx="11"/>
          </p:nvPr>
        </p:nvSpPr>
        <p:spPr>
          <a:xfrm>
            <a:off x="4564744" y="2539223"/>
            <a:ext cx="3296556" cy="4318777"/>
          </a:xfrm>
          <a:custGeom>
            <a:avLst/>
            <a:gdLst>
              <a:gd name="connsiteX0" fmla="*/ 0 w 3352800"/>
              <a:gd name="connsiteY0" fmla="*/ 0 h 4318777"/>
              <a:gd name="connsiteX1" fmla="*/ 3352800 w 3352800"/>
              <a:gd name="connsiteY1" fmla="*/ 0 h 4318777"/>
              <a:gd name="connsiteX2" fmla="*/ 3352800 w 3352800"/>
              <a:gd name="connsiteY2" fmla="*/ 4318777 h 4318777"/>
              <a:gd name="connsiteX3" fmla="*/ 0 w 3352800"/>
              <a:gd name="connsiteY3" fmla="*/ 4318777 h 4318777"/>
            </a:gdLst>
            <a:ahLst/>
            <a:cxnLst>
              <a:cxn ang="0">
                <a:pos x="connsiteX0" y="connsiteY0"/>
              </a:cxn>
              <a:cxn ang="0">
                <a:pos x="connsiteX1" y="connsiteY1"/>
              </a:cxn>
              <a:cxn ang="0">
                <a:pos x="connsiteX2" y="connsiteY2"/>
              </a:cxn>
              <a:cxn ang="0">
                <a:pos x="connsiteX3" y="connsiteY3"/>
              </a:cxn>
            </a:cxnLst>
            <a:rect l="l" t="t" r="r" b="b"/>
            <a:pathLst>
              <a:path w="3352800" h="4318777">
                <a:moveTo>
                  <a:pt x="0" y="0"/>
                </a:moveTo>
                <a:lnTo>
                  <a:pt x="3352800" y="0"/>
                </a:lnTo>
                <a:lnTo>
                  <a:pt x="3352800" y="4318777"/>
                </a:lnTo>
                <a:lnTo>
                  <a:pt x="0" y="4318777"/>
                </a:lnTo>
                <a:close/>
              </a:path>
            </a:pathLst>
          </a:custGeom>
          <a:solidFill>
            <a:schemeClr val="bg1">
              <a:lumMod val="95000"/>
            </a:schemeClr>
          </a:solidFill>
        </p:spPr>
        <p:txBody>
          <a:bodyPr wrap="square">
            <a:noAutofit/>
          </a:bodyPr>
          <a:lstStyle>
            <a:lvl1pPr>
              <a:defRPr sz="1500"/>
            </a:lvl1pPr>
          </a:lstStyle>
          <a:p>
            <a:endParaRPr lang="en-US" dirty="0"/>
          </a:p>
        </p:txBody>
      </p:sp>
    </p:spTree>
    <p:extLst>
      <p:ext uri="{BB962C8B-B14F-4D97-AF65-F5344CB8AC3E}">
        <p14:creationId xmlns:p14="http://schemas.microsoft.com/office/powerpoint/2010/main" val="422887891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8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F9A6F556-8091-30CF-972E-BA54AB9C4BBC}"/>
              </a:ext>
            </a:extLst>
          </p:cNvPr>
          <p:cNvSpPr>
            <a:spLocks noGrp="1"/>
          </p:cNvSpPr>
          <p:nvPr>
            <p:ph type="pic" sz="quarter" idx="11"/>
          </p:nvPr>
        </p:nvSpPr>
        <p:spPr>
          <a:xfrm>
            <a:off x="8113486" y="1329119"/>
            <a:ext cx="3530609" cy="4967288"/>
          </a:xfrm>
          <a:custGeom>
            <a:avLst/>
            <a:gdLst>
              <a:gd name="connsiteX0" fmla="*/ 0 w 3530609"/>
              <a:gd name="connsiteY0" fmla="*/ 0 h 4967288"/>
              <a:gd name="connsiteX1" fmla="*/ 3530609 w 3530609"/>
              <a:gd name="connsiteY1" fmla="*/ 0 h 4967288"/>
              <a:gd name="connsiteX2" fmla="*/ 3530609 w 3530609"/>
              <a:gd name="connsiteY2" fmla="*/ 4967288 h 4967288"/>
              <a:gd name="connsiteX3" fmla="*/ 0 w 3530609"/>
              <a:gd name="connsiteY3" fmla="*/ 4967288 h 4967288"/>
            </a:gdLst>
            <a:ahLst/>
            <a:cxnLst>
              <a:cxn ang="0">
                <a:pos x="connsiteX0" y="connsiteY0"/>
              </a:cxn>
              <a:cxn ang="0">
                <a:pos x="connsiteX1" y="connsiteY1"/>
              </a:cxn>
              <a:cxn ang="0">
                <a:pos x="connsiteX2" y="connsiteY2"/>
              </a:cxn>
              <a:cxn ang="0">
                <a:pos x="connsiteX3" y="connsiteY3"/>
              </a:cxn>
            </a:cxnLst>
            <a:rect l="l" t="t" r="r" b="b"/>
            <a:pathLst>
              <a:path w="3530609" h="4967288">
                <a:moveTo>
                  <a:pt x="0" y="0"/>
                </a:moveTo>
                <a:lnTo>
                  <a:pt x="3530609" y="0"/>
                </a:lnTo>
                <a:lnTo>
                  <a:pt x="3530609" y="4967288"/>
                </a:lnTo>
                <a:lnTo>
                  <a:pt x="0" y="4967288"/>
                </a:lnTo>
                <a:close/>
              </a:path>
            </a:pathLst>
          </a:custGeom>
          <a:solidFill>
            <a:schemeClr val="bg1">
              <a:lumMod val="95000"/>
            </a:schemeClr>
          </a:solidFill>
        </p:spPr>
        <p:txBody>
          <a:bodyPr wrap="square">
            <a:noAutofit/>
          </a:bodyPr>
          <a:lstStyle>
            <a:lvl1pPr>
              <a:defRPr sz="1500"/>
            </a:lvl1pPr>
          </a:lstStyle>
          <a:p>
            <a:endParaRPr lang="en-US" dirty="0"/>
          </a:p>
        </p:txBody>
      </p:sp>
    </p:spTree>
    <p:extLst>
      <p:ext uri="{BB962C8B-B14F-4D97-AF65-F5344CB8AC3E}">
        <p14:creationId xmlns:p14="http://schemas.microsoft.com/office/powerpoint/2010/main" val="421642930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7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92097D57-7488-4F9E-0999-B47560B68B5D}"/>
              </a:ext>
            </a:extLst>
          </p:cNvPr>
          <p:cNvSpPr>
            <a:spLocks noGrp="1"/>
          </p:cNvSpPr>
          <p:nvPr>
            <p:ph type="pic" sz="quarter" idx="11"/>
          </p:nvPr>
        </p:nvSpPr>
        <p:spPr>
          <a:xfrm>
            <a:off x="7290324" y="0"/>
            <a:ext cx="4901677" cy="6858000"/>
          </a:xfrm>
          <a:custGeom>
            <a:avLst/>
            <a:gdLst>
              <a:gd name="connsiteX0" fmla="*/ 0 w 4626051"/>
              <a:gd name="connsiteY0" fmla="*/ 0 h 6858000"/>
              <a:gd name="connsiteX1" fmla="*/ 4626051 w 4626051"/>
              <a:gd name="connsiteY1" fmla="*/ 0 h 6858000"/>
              <a:gd name="connsiteX2" fmla="*/ 4626051 w 4626051"/>
              <a:gd name="connsiteY2" fmla="*/ 6858000 h 6858000"/>
              <a:gd name="connsiteX3" fmla="*/ 0 w 4626051"/>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626051" h="6858000">
                <a:moveTo>
                  <a:pt x="0" y="0"/>
                </a:moveTo>
                <a:lnTo>
                  <a:pt x="4626051" y="0"/>
                </a:lnTo>
                <a:lnTo>
                  <a:pt x="4626051" y="6858000"/>
                </a:lnTo>
                <a:lnTo>
                  <a:pt x="0" y="6858000"/>
                </a:lnTo>
                <a:close/>
              </a:path>
            </a:pathLst>
          </a:custGeom>
          <a:solidFill>
            <a:schemeClr val="bg1">
              <a:lumMod val="95000"/>
            </a:schemeClr>
          </a:solidFill>
        </p:spPr>
        <p:txBody>
          <a:bodyPr wrap="square">
            <a:noAutofit/>
          </a:bodyPr>
          <a:lstStyle>
            <a:lvl1pPr>
              <a:defRPr sz="1500"/>
            </a:lvl1pPr>
          </a:lstStyle>
          <a:p>
            <a:endParaRPr lang="en-US" dirty="0"/>
          </a:p>
        </p:txBody>
      </p:sp>
    </p:spTree>
    <p:extLst>
      <p:ext uri="{BB962C8B-B14F-4D97-AF65-F5344CB8AC3E}">
        <p14:creationId xmlns:p14="http://schemas.microsoft.com/office/powerpoint/2010/main" val="30888794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6_Title Slid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0F445328-84CA-888A-813B-3D48E161DFBC}"/>
              </a:ext>
            </a:extLst>
          </p:cNvPr>
          <p:cNvSpPr>
            <a:spLocks noGrp="1"/>
          </p:cNvSpPr>
          <p:nvPr>
            <p:ph type="pic" sz="quarter" idx="11"/>
          </p:nvPr>
        </p:nvSpPr>
        <p:spPr>
          <a:xfrm>
            <a:off x="7429500" y="0"/>
            <a:ext cx="4762500" cy="6858000"/>
          </a:xfrm>
          <a:custGeom>
            <a:avLst/>
            <a:gdLst>
              <a:gd name="connsiteX0" fmla="*/ 0 w 4762500"/>
              <a:gd name="connsiteY0" fmla="*/ 0 h 6858000"/>
              <a:gd name="connsiteX1" fmla="*/ 4762500 w 4762500"/>
              <a:gd name="connsiteY1" fmla="*/ 0 h 6858000"/>
              <a:gd name="connsiteX2" fmla="*/ 4762500 w 4762500"/>
              <a:gd name="connsiteY2" fmla="*/ 6858000 h 6858000"/>
              <a:gd name="connsiteX3" fmla="*/ 0 w 47625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762500" h="6858000">
                <a:moveTo>
                  <a:pt x="0" y="0"/>
                </a:moveTo>
                <a:lnTo>
                  <a:pt x="4762500" y="0"/>
                </a:lnTo>
                <a:lnTo>
                  <a:pt x="4762500" y="6858000"/>
                </a:lnTo>
                <a:lnTo>
                  <a:pt x="0" y="6858000"/>
                </a:lnTo>
                <a:close/>
              </a:path>
            </a:pathLst>
          </a:custGeom>
          <a:solidFill>
            <a:schemeClr val="bg1">
              <a:lumMod val="95000"/>
            </a:schemeClr>
          </a:solidFill>
        </p:spPr>
        <p:txBody>
          <a:bodyPr wrap="square">
            <a:noAutofit/>
          </a:bodyPr>
          <a:lstStyle>
            <a:lvl1pPr>
              <a:defRPr sz="1500"/>
            </a:lvl1pPr>
          </a:lstStyle>
          <a:p>
            <a:endParaRPr lang="en-US" dirty="0"/>
          </a:p>
        </p:txBody>
      </p:sp>
      <p:sp>
        <p:nvSpPr>
          <p:cNvPr id="6" name="Picture Placeholder 5">
            <a:extLst>
              <a:ext uri="{FF2B5EF4-FFF2-40B4-BE49-F238E27FC236}">
                <a16:creationId xmlns:a16="http://schemas.microsoft.com/office/drawing/2014/main" id="{EB379751-8737-2834-CBF2-09B0042B096E}"/>
              </a:ext>
            </a:extLst>
          </p:cNvPr>
          <p:cNvSpPr>
            <a:spLocks noGrp="1"/>
          </p:cNvSpPr>
          <p:nvPr>
            <p:ph type="pic" sz="quarter" idx="10"/>
          </p:nvPr>
        </p:nvSpPr>
        <p:spPr>
          <a:xfrm>
            <a:off x="7429500" y="2190750"/>
            <a:ext cx="3714750" cy="4667250"/>
          </a:xfrm>
          <a:custGeom>
            <a:avLst/>
            <a:gdLst>
              <a:gd name="connsiteX0" fmla="*/ 0 w 3714750"/>
              <a:gd name="connsiteY0" fmla="*/ 0 h 4667250"/>
              <a:gd name="connsiteX1" fmla="*/ 3714750 w 3714750"/>
              <a:gd name="connsiteY1" fmla="*/ 0 h 4667250"/>
              <a:gd name="connsiteX2" fmla="*/ 3714750 w 3714750"/>
              <a:gd name="connsiteY2" fmla="*/ 4667250 h 4667250"/>
              <a:gd name="connsiteX3" fmla="*/ 0 w 3714750"/>
              <a:gd name="connsiteY3" fmla="*/ 4667250 h 4667250"/>
            </a:gdLst>
            <a:ahLst/>
            <a:cxnLst>
              <a:cxn ang="0">
                <a:pos x="connsiteX0" y="connsiteY0"/>
              </a:cxn>
              <a:cxn ang="0">
                <a:pos x="connsiteX1" y="connsiteY1"/>
              </a:cxn>
              <a:cxn ang="0">
                <a:pos x="connsiteX2" y="connsiteY2"/>
              </a:cxn>
              <a:cxn ang="0">
                <a:pos x="connsiteX3" y="connsiteY3"/>
              </a:cxn>
            </a:cxnLst>
            <a:rect l="l" t="t" r="r" b="b"/>
            <a:pathLst>
              <a:path w="3714750" h="4667250">
                <a:moveTo>
                  <a:pt x="0" y="0"/>
                </a:moveTo>
                <a:lnTo>
                  <a:pt x="3714750" y="0"/>
                </a:lnTo>
                <a:lnTo>
                  <a:pt x="3714750" y="4667250"/>
                </a:lnTo>
                <a:lnTo>
                  <a:pt x="0" y="4667250"/>
                </a:lnTo>
                <a:close/>
              </a:path>
            </a:pathLst>
          </a:custGeom>
          <a:solidFill>
            <a:schemeClr val="bg1">
              <a:lumMod val="95000"/>
            </a:schemeClr>
          </a:solidFill>
        </p:spPr>
        <p:txBody>
          <a:bodyPr wrap="square">
            <a:noAutofit/>
          </a:bodyPr>
          <a:lstStyle>
            <a:lvl1pPr>
              <a:defRPr sz="1500"/>
            </a:lvl1pPr>
          </a:lstStyle>
          <a:p>
            <a:endParaRPr lang="en-US"/>
          </a:p>
        </p:txBody>
      </p:sp>
    </p:spTree>
    <p:extLst>
      <p:ext uri="{BB962C8B-B14F-4D97-AF65-F5344CB8AC3E}">
        <p14:creationId xmlns:p14="http://schemas.microsoft.com/office/powerpoint/2010/main" val="27210992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5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39475E07-E274-53C2-E288-C61848270937}"/>
              </a:ext>
            </a:extLst>
          </p:cNvPr>
          <p:cNvSpPr>
            <a:spLocks noGrp="1"/>
          </p:cNvSpPr>
          <p:nvPr>
            <p:ph type="pic" sz="quarter" idx="10"/>
          </p:nvPr>
        </p:nvSpPr>
        <p:spPr>
          <a:xfrm>
            <a:off x="4786435" y="1610723"/>
            <a:ext cx="2323350" cy="4093804"/>
          </a:xfrm>
          <a:custGeom>
            <a:avLst/>
            <a:gdLst>
              <a:gd name="connsiteX0" fmla="*/ 0 w 2323350"/>
              <a:gd name="connsiteY0" fmla="*/ 0 h 4093804"/>
              <a:gd name="connsiteX1" fmla="*/ 2323350 w 2323350"/>
              <a:gd name="connsiteY1" fmla="*/ 0 h 4093804"/>
              <a:gd name="connsiteX2" fmla="*/ 2323350 w 2323350"/>
              <a:gd name="connsiteY2" fmla="*/ 4093804 h 4093804"/>
              <a:gd name="connsiteX3" fmla="*/ 0 w 2323350"/>
              <a:gd name="connsiteY3" fmla="*/ 4093804 h 4093804"/>
            </a:gdLst>
            <a:ahLst/>
            <a:cxnLst>
              <a:cxn ang="0">
                <a:pos x="connsiteX0" y="connsiteY0"/>
              </a:cxn>
              <a:cxn ang="0">
                <a:pos x="connsiteX1" y="connsiteY1"/>
              </a:cxn>
              <a:cxn ang="0">
                <a:pos x="connsiteX2" y="connsiteY2"/>
              </a:cxn>
              <a:cxn ang="0">
                <a:pos x="connsiteX3" y="connsiteY3"/>
              </a:cxn>
            </a:cxnLst>
            <a:rect l="l" t="t" r="r" b="b"/>
            <a:pathLst>
              <a:path w="2323350" h="4093804">
                <a:moveTo>
                  <a:pt x="0" y="0"/>
                </a:moveTo>
                <a:lnTo>
                  <a:pt x="2323350" y="0"/>
                </a:lnTo>
                <a:lnTo>
                  <a:pt x="2323350" y="4093804"/>
                </a:lnTo>
                <a:lnTo>
                  <a:pt x="0" y="4093804"/>
                </a:lnTo>
                <a:close/>
              </a:path>
            </a:pathLst>
          </a:custGeom>
          <a:solidFill>
            <a:schemeClr val="bg1">
              <a:lumMod val="95000"/>
            </a:schemeClr>
          </a:solidFill>
        </p:spPr>
        <p:txBody>
          <a:bodyPr wrap="square">
            <a:noAutofit/>
          </a:bodyPr>
          <a:lstStyle>
            <a:lvl1pPr>
              <a:defRPr sz="1500"/>
            </a:lvl1pPr>
          </a:lstStyle>
          <a:p>
            <a:endParaRPr lang="en-US"/>
          </a:p>
        </p:txBody>
      </p:sp>
    </p:spTree>
    <p:extLst>
      <p:ext uri="{BB962C8B-B14F-4D97-AF65-F5344CB8AC3E}">
        <p14:creationId xmlns:p14="http://schemas.microsoft.com/office/powerpoint/2010/main" val="71938526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4_Title Slide">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0B44E985-45E5-3063-1615-40F2F406277D}"/>
              </a:ext>
            </a:extLst>
          </p:cNvPr>
          <p:cNvSpPr>
            <a:spLocks noGrp="1"/>
          </p:cNvSpPr>
          <p:nvPr>
            <p:ph type="pic" sz="quarter" idx="10"/>
          </p:nvPr>
        </p:nvSpPr>
        <p:spPr>
          <a:xfrm>
            <a:off x="551544" y="2481944"/>
            <a:ext cx="3017491" cy="3810515"/>
          </a:xfrm>
          <a:custGeom>
            <a:avLst/>
            <a:gdLst>
              <a:gd name="connsiteX0" fmla="*/ 0 w 3017491"/>
              <a:gd name="connsiteY0" fmla="*/ 0 h 3810515"/>
              <a:gd name="connsiteX1" fmla="*/ 3017491 w 3017491"/>
              <a:gd name="connsiteY1" fmla="*/ 0 h 3810515"/>
              <a:gd name="connsiteX2" fmla="*/ 3017491 w 3017491"/>
              <a:gd name="connsiteY2" fmla="*/ 3810515 h 3810515"/>
              <a:gd name="connsiteX3" fmla="*/ 0 w 3017491"/>
              <a:gd name="connsiteY3" fmla="*/ 3810515 h 3810515"/>
            </a:gdLst>
            <a:ahLst/>
            <a:cxnLst>
              <a:cxn ang="0">
                <a:pos x="connsiteX0" y="connsiteY0"/>
              </a:cxn>
              <a:cxn ang="0">
                <a:pos x="connsiteX1" y="connsiteY1"/>
              </a:cxn>
              <a:cxn ang="0">
                <a:pos x="connsiteX2" y="connsiteY2"/>
              </a:cxn>
              <a:cxn ang="0">
                <a:pos x="connsiteX3" y="connsiteY3"/>
              </a:cxn>
            </a:cxnLst>
            <a:rect l="l" t="t" r="r" b="b"/>
            <a:pathLst>
              <a:path w="3017491" h="3810515">
                <a:moveTo>
                  <a:pt x="0" y="0"/>
                </a:moveTo>
                <a:lnTo>
                  <a:pt x="3017491" y="0"/>
                </a:lnTo>
                <a:lnTo>
                  <a:pt x="3017491" y="3810515"/>
                </a:lnTo>
                <a:lnTo>
                  <a:pt x="0" y="3810515"/>
                </a:lnTo>
                <a:close/>
              </a:path>
            </a:pathLst>
          </a:custGeom>
          <a:solidFill>
            <a:schemeClr val="bg1">
              <a:lumMod val="95000"/>
            </a:schemeClr>
          </a:solidFill>
        </p:spPr>
        <p:txBody>
          <a:bodyPr wrap="square">
            <a:noAutofit/>
          </a:bodyPr>
          <a:lstStyle>
            <a:lvl1pPr>
              <a:defRPr sz="1500"/>
            </a:lvl1pPr>
          </a:lstStyle>
          <a:p>
            <a:endParaRPr lang="en-US"/>
          </a:p>
        </p:txBody>
      </p:sp>
      <p:sp>
        <p:nvSpPr>
          <p:cNvPr id="7" name="Picture Placeholder 6">
            <a:extLst>
              <a:ext uri="{FF2B5EF4-FFF2-40B4-BE49-F238E27FC236}">
                <a16:creationId xmlns:a16="http://schemas.microsoft.com/office/drawing/2014/main" id="{721F43AA-36BB-DD30-113E-DC3A76078B58}"/>
              </a:ext>
            </a:extLst>
          </p:cNvPr>
          <p:cNvSpPr>
            <a:spLocks noGrp="1"/>
          </p:cNvSpPr>
          <p:nvPr>
            <p:ph type="pic" sz="quarter" idx="11"/>
          </p:nvPr>
        </p:nvSpPr>
        <p:spPr>
          <a:xfrm>
            <a:off x="3746533" y="2481944"/>
            <a:ext cx="3017491" cy="3810515"/>
          </a:xfrm>
          <a:custGeom>
            <a:avLst/>
            <a:gdLst>
              <a:gd name="connsiteX0" fmla="*/ 0 w 3017491"/>
              <a:gd name="connsiteY0" fmla="*/ 0 h 3810515"/>
              <a:gd name="connsiteX1" fmla="*/ 3017491 w 3017491"/>
              <a:gd name="connsiteY1" fmla="*/ 0 h 3810515"/>
              <a:gd name="connsiteX2" fmla="*/ 3017491 w 3017491"/>
              <a:gd name="connsiteY2" fmla="*/ 3810515 h 3810515"/>
              <a:gd name="connsiteX3" fmla="*/ 0 w 3017491"/>
              <a:gd name="connsiteY3" fmla="*/ 3810515 h 3810515"/>
            </a:gdLst>
            <a:ahLst/>
            <a:cxnLst>
              <a:cxn ang="0">
                <a:pos x="connsiteX0" y="connsiteY0"/>
              </a:cxn>
              <a:cxn ang="0">
                <a:pos x="connsiteX1" y="connsiteY1"/>
              </a:cxn>
              <a:cxn ang="0">
                <a:pos x="connsiteX2" y="connsiteY2"/>
              </a:cxn>
              <a:cxn ang="0">
                <a:pos x="connsiteX3" y="connsiteY3"/>
              </a:cxn>
            </a:cxnLst>
            <a:rect l="l" t="t" r="r" b="b"/>
            <a:pathLst>
              <a:path w="3017491" h="3810515">
                <a:moveTo>
                  <a:pt x="0" y="0"/>
                </a:moveTo>
                <a:lnTo>
                  <a:pt x="3017491" y="0"/>
                </a:lnTo>
                <a:lnTo>
                  <a:pt x="3017491" y="3810515"/>
                </a:lnTo>
                <a:lnTo>
                  <a:pt x="0" y="3810515"/>
                </a:lnTo>
                <a:close/>
              </a:path>
            </a:pathLst>
          </a:custGeom>
          <a:solidFill>
            <a:schemeClr val="bg1">
              <a:lumMod val="95000"/>
            </a:schemeClr>
          </a:solidFill>
        </p:spPr>
        <p:txBody>
          <a:bodyPr wrap="square">
            <a:noAutofit/>
          </a:bodyPr>
          <a:lstStyle>
            <a:lvl1pPr>
              <a:defRPr sz="1500"/>
            </a:lvl1pPr>
          </a:lstStyle>
          <a:p>
            <a:endParaRPr lang="en-US"/>
          </a:p>
        </p:txBody>
      </p:sp>
    </p:spTree>
    <p:extLst>
      <p:ext uri="{BB962C8B-B14F-4D97-AF65-F5344CB8AC3E}">
        <p14:creationId xmlns:p14="http://schemas.microsoft.com/office/powerpoint/2010/main" val="18494191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3_Title Slide">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5551356C-F5DD-5D1A-30B7-265609F069A2}"/>
              </a:ext>
            </a:extLst>
          </p:cNvPr>
          <p:cNvSpPr>
            <a:spLocks noGrp="1"/>
          </p:cNvSpPr>
          <p:nvPr>
            <p:ph type="pic" sz="quarter" idx="16"/>
          </p:nvPr>
        </p:nvSpPr>
        <p:spPr>
          <a:xfrm>
            <a:off x="715571" y="2054284"/>
            <a:ext cx="1333131" cy="1336435"/>
          </a:xfrm>
          <a:custGeom>
            <a:avLst/>
            <a:gdLst>
              <a:gd name="connsiteX0" fmla="*/ 0 w 1333131"/>
              <a:gd name="connsiteY0" fmla="*/ 0 h 1336435"/>
              <a:gd name="connsiteX1" fmla="*/ 1333131 w 1333131"/>
              <a:gd name="connsiteY1" fmla="*/ 0 h 1336435"/>
              <a:gd name="connsiteX2" fmla="*/ 1333131 w 1333131"/>
              <a:gd name="connsiteY2" fmla="*/ 1336435 h 1336435"/>
              <a:gd name="connsiteX3" fmla="*/ 0 w 1333131"/>
              <a:gd name="connsiteY3" fmla="*/ 1336435 h 1336435"/>
            </a:gdLst>
            <a:ahLst/>
            <a:cxnLst>
              <a:cxn ang="0">
                <a:pos x="connsiteX0" y="connsiteY0"/>
              </a:cxn>
              <a:cxn ang="0">
                <a:pos x="connsiteX1" y="connsiteY1"/>
              </a:cxn>
              <a:cxn ang="0">
                <a:pos x="connsiteX2" y="connsiteY2"/>
              </a:cxn>
              <a:cxn ang="0">
                <a:pos x="connsiteX3" y="connsiteY3"/>
              </a:cxn>
            </a:cxnLst>
            <a:rect l="l" t="t" r="r" b="b"/>
            <a:pathLst>
              <a:path w="1333131" h="1336435">
                <a:moveTo>
                  <a:pt x="0" y="0"/>
                </a:moveTo>
                <a:lnTo>
                  <a:pt x="1333131" y="0"/>
                </a:lnTo>
                <a:lnTo>
                  <a:pt x="1333131" y="1336435"/>
                </a:lnTo>
                <a:lnTo>
                  <a:pt x="0" y="1336435"/>
                </a:lnTo>
                <a:close/>
              </a:path>
            </a:pathLst>
          </a:custGeom>
          <a:solidFill>
            <a:schemeClr val="bg1">
              <a:lumMod val="95000"/>
            </a:schemeClr>
          </a:solidFill>
        </p:spPr>
        <p:txBody>
          <a:bodyPr wrap="square">
            <a:noAutofit/>
          </a:bodyPr>
          <a:lstStyle>
            <a:lvl1pPr>
              <a:defRPr sz="1500"/>
            </a:lvl1pPr>
          </a:lstStyle>
          <a:p>
            <a:endParaRPr lang="en-US" dirty="0"/>
          </a:p>
        </p:txBody>
      </p:sp>
      <p:sp>
        <p:nvSpPr>
          <p:cNvPr id="11" name="Picture Placeholder 10">
            <a:extLst>
              <a:ext uri="{FF2B5EF4-FFF2-40B4-BE49-F238E27FC236}">
                <a16:creationId xmlns:a16="http://schemas.microsoft.com/office/drawing/2014/main" id="{7107FCF2-D761-0B15-2796-5387D3AB7E14}"/>
              </a:ext>
            </a:extLst>
          </p:cNvPr>
          <p:cNvSpPr>
            <a:spLocks noGrp="1"/>
          </p:cNvSpPr>
          <p:nvPr>
            <p:ph type="pic" sz="quarter" idx="17"/>
          </p:nvPr>
        </p:nvSpPr>
        <p:spPr>
          <a:xfrm>
            <a:off x="715571" y="4457884"/>
            <a:ext cx="1333131" cy="1336435"/>
          </a:xfrm>
          <a:custGeom>
            <a:avLst/>
            <a:gdLst>
              <a:gd name="connsiteX0" fmla="*/ 0 w 1333131"/>
              <a:gd name="connsiteY0" fmla="*/ 0 h 1336435"/>
              <a:gd name="connsiteX1" fmla="*/ 1333131 w 1333131"/>
              <a:gd name="connsiteY1" fmla="*/ 0 h 1336435"/>
              <a:gd name="connsiteX2" fmla="*/ 1333131 w 1333131"/>
              <a:gd name="connsiteY2" fmla="*/ 1336435 h 1336435"/>
              <a:gd name="connsiteX3" fmla="*/ 0 w 1333131"/>
              <a:gd name="connsiteY3" fmla="*/ 1336435 h 1336435"/>
            </a:gdLst>
            <a:ahLst/>
            <a:cxnLst>
              <a:cxn ang="0">
                <a:pos x="connsiteX0" y="connsiteY0"/>
              </a:cxn>
              <a:cxn ang="0">
                <a:pos x="connsiteX1" y="connsiteY1"/>
              </a:cxn>
              <a:cxn ang="0">
                <a:pos x="connsiteX2" y="connsiteY2"/>
              </a:cxn>
              <a:cxn ang="0">
                <a:pos x="connsiteX3" y="connsiteY3"/>
              </a:cxn>
            </a:cxnLst>
            <a:rect l="l" t="t" r="r" b="b"/>
            <a:pathLst>
              <a:path w="1333131" h="1336435">
                <a:moveTo>
                  <a:pt x="0" y="0"/>
                </a:moveTo>
                <a:lnTo>
                  <a:pt x="1333131" y="0"/>
                </a:lnTo>
                <a:lnTo>
                  <a:pt x="1333131" y="1336435"/>
                </a:lnTo>
                <a:lnTo>
                  <a:pt x="0" y="1336435"/>
                </a:lnTo>
                <a:close/>
              </a:path>
            </a:pathLst>
          </a:custGeom>
          <a:solidFill>
            <a:schemeClr val="bg1">
              <a:lumMod val="95000"/>
            </a:schemeClr>
          </a:solidFill>
        </p:spPr>
        <p:txBody>
          <a:bodyPr wrap="square">
            <a:noAutofit/>
          </a:bodyPr>
          <a:lstStyle>
            <a:lvl1pPr>
              <a:defRPr sz="1500"/>
            </a:lvl1pPr>
          </a:lstStyle>
          <a:p>
            <a:endParaRPr lang="en-US" dirty="0"/>
          </a:p>
        </p:txBody>
      </p:sp>
      <p:sp>
        <p:nvSpPr>
          <p:cNvPr id="12" name="Picture Placeholder 11">
            <a:extLst>
              <a:ext uri="{FF2B5EF4-FFF2-40B4-BE49-F238E27FC236}">
                <a16:creationId xmlns:a16="http://schemas.microsoft.com/office/drawing/2014/main" id="{6616A86B-2A87-E983-A49E-B0682ADA02C8}"/>
              </a:ext>
            </a:extLst>
          </p:cNvPr>
          <p:cNvSpPr>
            <a:spLocks noGrp="1"/>
          </p:cNvSpPr>
          <p:nvPr>
            <p:ph type="pic" sz="quarter" idx="18"/>
          </p:nvPr>
        </p:nvSpPr>
        <p:spPr>
          <a:xfrm>
            <a:off x="6282672" y="2054284"/>
            <a:ext cx="1333131" cy="1336435"/>
          </a:xfrm>
          <a:custGeom>
            <a:avLst/>
            <a:gdLst>
              <a:gd name="connsiteX0" fmla="*/ 0 w 1333131"/>
              <a:gd name="connsiteY0" fmla="*/ 0 h 1336435"/>
              <a:gd name="connsiteX1" fmla="*/ 1333131 w 1333131"/>
              <a:gd name="connsiteY1" fmla="*/ 0 h 1336435"/>
              <a:gd name="connsiteX2" fmla="*/ 1333131 w 1333131"/>
              <a:gd name="connsiteY2" fmla="*/ 1336435 h 1336435"/>
              <a:gd name="connsiteX3" fmla="*/ 0 w 1333131"/>
              <a:gd name="connsiteY3" fmla="*/ 1336435 h 1336435"/>
            </a:gdLst>
            <a:ahLst/>
            <a:cxnLst>
              <a:cxn ang="0">
                <a:pos x="connsiteX0" y="connsiteY0"/>
              </a:cxn>
              <a:cxn ang="0">
                <a:pos x="connsiteX1" y="connsiteY1"/>
              </a:cxn>
              <a:cxn ang="0">
                <a:pos x="connsiteX2" y="connsiteY2"/>
              </a:cxn>
              <a:cxn ang="0">
                <a:pos x="connsiteX3" y="connsiteY3"/>
              </a:cxn>
            </a:cxnLst>
            <a:rect l="l" t="t" r="r" b="b"/>
            <a:pathLst>
              <a:path w="1333131" h="1336435">
                <a:moveTo>
                  <a:pt x="0" y="0"/>
                </a:moveTo>
                <a:lnTo>
                  <a:pt x="1333131" y="0"/>
                </a:lnTo>
                <a:lnTo>
                  <a:pt x="1333131" y="1336435"/>
                </a:lnTo>
                <a:lnTo>
                  <a:pt x="0" y="1336435"/>
                </a:lnTo>
                <a:close/>
              </a:path>
            </a:pathLst>
          </a:custGeom>
          <a:solidFill>
            <a:schemeClr val="bg1">
              <a:lumMod val="95000"/>
            </a:schemeClr>
          </a:solidFill>
        </p:spPr>
        <p:txBody>
          <a:bodyPr wrap="square">
            <a:noAutofit/>
          </a:bodyPr>
          <a:lstStyle>
            <a:lvl1pPr>
              <a:defRPr sz="1500"/>
            </a:lvl1pPr>
          </a:lstStyle>
          <a:p>
            <a:endParaRPr lang="en-US" dirty="0"/>
          </a:p>
        </p:txBody>
      </p:sp>
      <p:sp>
        <p:nvSpPr>
          <p:cNvPr id="13" name="Picture Placeholder 12">
            <a:extLst>
              <a:ext uri="{FF2B5EF4-FFF2-40B4-BE49-F238E27FC236}">
                <a16:creationId xmlns:a16="http://schemas.microsoft.com/office/drawing/2014/main" id="{01ADCB65-5EDC-3E16-7ABD-541BD45E3783}"/>
              </a:ext>
            </a:extLst>
          </p:cNvPr>
          <p:cNvSpPr>
            <a:spLocks noGrp="1"/>
          </p:cNvSpPr>
          <p:nvPr>
            <p:ph type="pic" sz="quarter" idx="19"/>
          </p:nvPr>
        </p:nvSpPr>
        <p:spPr>
          <a:xfrm>
            <a:off x="6282672" y="4457884"/>
            <a:ext cx="1333131" cy="1336435"/>
          </a:xfrm>
          <a:custGeom>
            <a:avLst/>
            <a:gdLst>
              <a:gd name="connsiteX0" fmla="*/ 0 w 1333131"/>
              <a:gd name="connsiteY0" fmla="*/ 0 h 1336435"/>
              <a:gd name="connsiteX1" fmla="*/ 1333131 w 1333131"/>
              <a:gd name="connsiteY1" fmla="*/ 0 h 1336435"/>
              <a:gd name="connsiteX2" fmla="*/ 1333131 w 1333131"/>
              <a:gd name="connsiteY2" fmla="*/ 1336435 h 1336435"/>
              <a:gd name="connsiteX3" fmla="*/ 0 w 1333131"/>
              <a:gd name="connsiteY3" fmla="*/ 1336435 h 1336435"/>
            </a:gdLst>
            <a:ahLst/>
            <a:cxnLst>
              <a:cxn ang="0">
                <a:pos x="connsiteX0" y="connsiteY0"/>
              </a:cxn>
              <a:cxn ang="0">
                <a:pos x="connsiteX1" y="connsiteY1"/>
              </a:cxn>
              <a:cxn ang="0">
                <a:pos x="connsiteX2" y="connsiteY2"/>
              </a:cxn>
              <a:cxn ang="0">
                <a:pos x="connsiteX3" y="connsiteY3"/>
              </a:cxn>
            </a:cxnLst>
            <a:rect l="l" t="t" r="r" b="b"/>
            <a:pathLst>
              <a:path w="1333131" h="1336435">
                <a:moveTo>
                  <a:pt x="0" y="0"/>
                </a:moveTo>
                <a:lnTo>
                  <a:pt x="1333131" y="0"/>
                </a:lnTo>
                <a:lnTo>
                  <a:pt x="1333131" y="1336435"/>
                </a:lnTo>
                <a:lnTo>
                  <a:pt x="0" y="1336435"/>
                </a:lnTo>
                <a:close/>
              </a:path>
            </a:pathLst>
          </a:custGeom>
          <a:solidFill>
            <a:schemeClr val="bg1">
              <a:lumMod val="95000"/>
            </a:schemeClr>
          </a:solidFill>
        </p:spPr>
        <p:txBody>
          <a:bodyPr wrap="square">
            <a:noAutofit/>
          </a:bodyPr>
          <a:lstStyle>
            <a:lvl1pPr>
              <a:defRPr sz="1500"/>
            </a:lvl1pPr>
          </a:lstStyle>
          <a:p>
            <a:endParaRPr lang="en-US" dirty="0"/>
          </a:p>
        </p:txBody>
      </p:sp>
    </p:spTree>
    <p:extLst>
      <p:ext uri="{BB962C8B-B14F-4D97-AF65-F5344CB8AC3E}">
        <p14:creationId xmlns:p14="http://schemas.microsoft.com/office/powerpoint/2010/main" val="64852819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3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7A8C929D-2E7F-0694-3C94-A696596C6155}"/>
              </a:ext>
            </a:extLst>
          </p:cNvPr>
          <p:cNvSpPr>
            <a:spLocks noGrp="1"/>
          </p:cNvSpPr>
          <p:nvPr>
            <p:ph type="pic" sz="quarter" idx="10"/>
          </p:nvPr>
        </p:nvSpPr>
        <p:spPr>
          <a:xfrm>
            <a:off x="4484914" y="1962153"/>
            <a:ext cx="3323933" cy="4895848"/>
          </a:xfrm>
          <a:custGeom>
            <a:avLst/>
            <a:gdLst>
              <a:gd name="connsiteX0" fmla="*/ 0 w 3183837"/>
              <a:gd name="connsiteY0" fmla="*/ 0 h 4895848"/>
              <a:gd name="connsiteX1" fmla="*/ 3183837 w 3183837"/>
              <a:gd name="connsiteY1" fmla="*/ 0 h 4895848"/>
              <a:gd name="connsiteX2" fmla="*/ 3183837 w 3183837"/>
              <a:gd name="connsiteY2" fmla="*/ 4895848 h 4895848"/>
              <a:gd name="connsiteX3" fmla="*/ 0 w 3183837"/>
              <a:gd name="connsiteY3" fmla="*/ 4895848 h 4895848"/>
            </a:gdLst>
            <a:ahLst/>
            <a:cxnLst>
              <a:cxn ang="0">
                <a:pos x="connsiteX0" y="connsiteY0"/>
              </a:cxn>
              <a:cxn ang="0">
                <a:pos x="connsiteX1" y="connsiteY1"/>
              </a:cxn>
              <a:cxn ang="0">
                <a:pos x="connsiteX2" y="connsiteY2"/>
              </a:cxn>
              <a:cxn ang="0">
                <a:pos x="connsiteX3" y="connsiteY3"/>
              </a:cxn>
            </a:cxnLst>
            <a:rect l="l" t="t" r="r" b="b"/>
            <a:pathLst>
              <a:path w="3183837" h="4895848">
                <a:moveTo>
                  <a:pt x="0" y="0"/>
                </a:moveTo>
                <a:lnTo>
                  <a:pt x="3183837" y="0"/>
                </a:lnTo>
                <a:lnTo>
                  <a:pt x="3183837" y="4895848"/>
                </a:lnTo>
                <a:lnTo>
                  <a:pt x="0" y="4895848"/>
                </a:lnTo>
                <a:close/>
              </a:path>
            </a:pathLst>
          </a:custGeom>
          <a:solidFill>
            <a:schemeClr val="bg1">
              <a:lumMod val="95000"/>
            </a:schemeClr>
          </a:solidFill>
        </p:spPr>
        <p:txBody>
          <a:bodyPr wrap="square">
            <a:noAutofit/>
          </a:bodyPr>
          <a:lstStyle>
            <a:lvl1pPr>
              <a:defRPr sz="1500"/>
            </a:lvl1pPr>
          </a:lstStyle>
          <a:p>
            <a:endParaRPr lang="en-US"/>
          </a:p>
        </p:txBody>
      </p:sp>
    </p:spTree>
    <p:extLst>
      <p:ext uri="{BB962C8B-B14F-4D97-AF65-F5344CB8AC3E}">
        <p14:creationId xmlns:p14="http://schemas.microsoft.com/office/powerpoint/2010/main" val="324937413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2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1F9CEC1E-EEB7-E268-7538-200DA2B9EED3}"/>
              </a:ext>
            </a:extLst>
          </p:cNvPr>
          <p:cNvSpPr>
            <a:spLocks noGrp="1"/>
          </p:cNvSpPr>
          <p:nvPr>
            <p:ph type="pic" sz="quarter" idx="10"/>
          </p:nvPr>
        </p:nvSpPr>
        <p:spPr>
          <a:xfrm>
            <a:off x="566058" y="2046289"/>
            <a:ext cx="5752193" cy="4225925"/>
          </a:xfrm>
          <a:custGeom>
            <a:avLst/>
            <a:gdLst>
              <a:gd name="connsiteX0" fmla="*/ 0 w 5752193"/>
              <a:gd name="connsiteY0" fmla="*/ 0 h 4225925"/>
              <a:gd name="connsiteX1" fmla="*/ 5752193 w 5752193"/>
              <a:gd name="connsiteY1" fmla="*/ 0 h 4225925"/>
              <a:gd name="connsiteX2" fmla="*/ 5752193 w 5752193"/>
              <a:gd name="connsiteY2" fmla="*/ 4225925 h 4225925"/>
              <a:gd name="connsiteX3" fmla="*/ 0 w 5752193"/>
              <a:gd name="connsiteY3" fmla="*/ 4225925 h 4225925"/>
            </a:gdLst>
            <a:ahLst/>
            <a:cxnLst>
              <a:cxn ang="0">
                <a:pos x="connsiteX0" y="connsiteY0"/>
              </a:cxn>
              <a:cxn ang="0">
                <a:pos x="connsiteX1" y="connsiteY1"/>
              </a:cxn>
              <a:cxn ang="0">
                <a:pos x="connsiteX2" y="connsiteY2"/>
              </a:cxn>
              <a:cxn ang="0">
                <a:pos x="connsiteX3" y="connsiteY3"/>
              </a:cxn>
            </a:cxnLst>
            <a:rect l="l" t="t" r="r" b="b"/>
            <a:pathLst>
              <a:path w="5752193" h="4225925">
                <a:moveTo>
                  <a:pt x="0" y="0"/>
                </a:moveTo>
                <a:lnTo>
                  <a:pt x="5752193" y="0"/>
                </a:lnTo>
                <a:lnTo>
                  <a:pt x="5752193" y="4225925"/>
                </a:lnTo>
                <a:lnTo>
                  <a:pt x="0" y="4225925"/>
                </a:lnTo>
                <a:close/>
              </a:path>
            </a:pathLst>
          </a:custGeom>
          <a:solidFill>
            <a:schemeClr val="bg1">
              <a:lumMod val="95000"/>
            </a:schemeClr>
          </a:solidFill>
        </p:spPr>
        <p:txBody>
          <a:bodyPr wrap="square">
            <a:noAutofit/>
          </a:bodyPr>
          <a:lstStyle>
            <a:lvl1pPr>
              <a:defRPr sz="1500"/>
            </a:lvl1pPr>
          </a:lstStyle>
          <a:p>
            <a:endParaRPr lang="en-US"/>
          </a:p>
        </p:txBody>
      </p:sp>
    </p:spTree>
    <p:extLst>
      <p:ext uri="{BB962C8B-B14F-4D97-AF65-F5344CB8AC3E}">
        <p14:creationId xmlns:p14="http://schemas.microsoft.com/office/powerpoint/2010/main" val="341107980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1_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0B4A14BA-5A46-4B89-0FC3-EBCCED7A01A1}"/>
              </a:ext>
            </a:extLst>
          </p:cNvPr>
          <p:cNvSpPr>
            <a:spLocks noGrp="1"/>
          </p:cNvSpPr>
          <p:nvPr>
            <p:ph type="pic" sz="quarter" idx="12"/>
          </p:nvPr>
        </p:nvSpPr>
        <p:spPr>
          <a:xfrm>
            <a:off x="8055429" y="1772948"/>
            <a:ext cx="3193143" cy="2167323"/>
          </a:xfrm>
          <a:custGeom>
            <a:avLst/>
            <a:gdLst>
              <a:gd name="connsiteX0" fmla="*/ 0 w 3193143"/>
              <a:gd name="connsiteY0" fmla="*/ 0 h 1930400"/>
              <a:gd name="connsiteX1" fmla="*/ 3193143 w 3193143"/>
              <a:gd name="connsiteY1" fmla="*/ 0 h 1930400"/>
              <a:gd name="connsiteX2" fmla="*/ 3193143 w 3193143"/>
              <a:gd name="connsiteY2" fmla="*/ 1930400 h 1930400"/>
              <a:gd name="connsiteX3" fmla="*/ 0 w 3193143"/>
              <a:gd name="connsiteY3" fmla="*/ 1930400 h 1930400"/>
            </a:gdLst>
            <a:ahLst/>
            <a:cxnLst>
              <a:cxn ang="0">
                <a:pos x="connsiteX0" y="connsiteY0"/>
              </a:cxn>
              <a:cxn ang="0">
                <a:pos x="connsiteX1" y="connsiteY1"/>
              </a:cxn>
              <a:cxn ang="0">
                <a:pos x="connsiteX2" y="connsiteY2"/>
              </a:cxn>
              <a:cxn ang="0">
                <a:pos x="connsiteX3" y="connsiteY3"/>
              </a:cxn>
            </a:cxnLst>
            <a:rect l="l" t="t" r="r" b="b"/>
            <a:pathLst>
              <a:path w="3193143" h="1930400">
                <a:moveTo>
                  <a:pt x="0" y="0"/>
                </a:moveTo>
                <a:lnTo>
                  <a:pt x="3193143" y="0"/>
                </a:lnTo>
                <a:lnTo>
                  <a:pt x="3193143" y="1930400"/>
                </a:lnTo>
                <a:lnTo>
                  <a:pt x="0" y="1930400"/>
                </a:lnTo>
                <a:close/>
              </a:path>
            </a:pathLst>
          </a:custGeom>
          <a:solidFill>
            <a:schemeClr val="bg1">
              <a:lumMod val="95000"/>
            </a:schemeClr>
          </a:solidFill>
        </p:spPr>
        <p:txBody>
          <a:bodyPr wrap="square">
            <a:noAutofit/>
          </a:bodyPr>
          <a:lstStyle>
            <a:lvl1pPr>
              <a:defRPr sz="1500"/>
            </a:lvl1pPr>
          </a:lstStyle>
          <a:p>
            <a:endParaRPr lang="en-US"/>
          </a:p>
        </p:txBody>
      </p:sp>
      <p:sp>
        <p:nvSpPr>
          <p:cNvPr id="7" name="Picture Placeholder 6">
            <a:extLst>
              <a:ext uri="{FF2B5EF4-FFF2-40B4-BE49-F238E27FC236}">
                <a16:creationId xmlns:a16="http://schemas.microsoft.com/office/drawing/2014/main" id="{E3F1D29E-5CD2-8927-B3CF-8BE8EA4D4EDB}"/>
              </a:ext>
            </a:extLst>
          </p:cNvPr>
          <p:cNvSpPr>
            <a:spLocks noGrp="1"/>
          </p:cNvSpPr>
          <p:nvPr>
            <p:ph type="pic" sz="quarter" idx="11"/>
          </p:nvPr>
        </p:nvSpPr>
        <p:spPr>
          <a:xfrm>
            <a:off x="4499429" y="1772948"/>
            <a:ext cx="3193143" cy="2167323"/>
          </a:xfrm>
          <a:custGeom>
            <a:avLst/>
            <a:gdLst>
              <a:gd name="connsiteX0" fmla="*/ 0 w 3193143"/>
              <a:gd name="connsiteY0" fmla="*/ 0 h 1930400"/>
              <a:gd name="connsiteX1" fmla="*/ 3193143 w 3193143"/>
              <a:gd name="connsiteY1" fmla="*/ 0 h 1930400"/>
              <a:gd name="connsiteX2" fmla="*/ 3193143 w 3193143"/>
              <a:gd name="connsiteY2" fmla="*/ 1930400 h 1930400"/>
              <a:gd name="connsiteX3" fmla="*/ 0 w 3193143"/>
              <a:gd name="connsiteY3" fmla="*/ 1930400 h 1930400"/>
            </a:gdLst>
            <a:ahLst/>
            <a:cxnLst>
              <a:cxn ang="0">
                <a:pos x="connsiteX0" y="connsiteY0"/>
              </a:cxn>
              <a:cxn ang="0">
                <a:pos x="connsiteX1" y="connsiteY1"/>
              </a:cxn>
              <a:cxn ang="0">
                <a:pos x="connsiteX2" y="connsiteY2"/>
              </a:cxn>
              <a:cxn ang="0">
                <a:pos x="connsiteX3" y="connsiteY3"/>
              </a:cxn>
            </a:cxnLst>
            <a:rect l="l" t="t" r="r" b="b"/>
            <a:pathLst>
              <a:path w="3193143" h="1930400">
                <a:moveTo>
                  <a:pt x="0" y="0"/>
                </a:moveTo>
                <a:lnTo>
                  <a:pt x="3193143" y="0"/>
                </a:lnTo>
                <a:lnTo>
                  <a:pt x="3193143" y="1930400"/>
                </a:lnTo>
                <a:lnTo>
                  <a:pt x="0" y="1930400"/>
                </a:lnTo>
                <a:close/>
              </a:path>
            </a:pathLst>
          </a:custGeom>
          <a:solidFill>
            <a:schemeClr val="bg1">
              <a:lumMod val="95000"/>
            </a:schemeClr>
          </a:solidFill>
        </p:spPr>
        <p:txBody>
          <a:bodyPr wrap="square">
            <a:noAutofit/>
          </a:bodyPr>
          <a:lstStyle>
            <a:lvl1pPr>
              <a:defRPr sz="1500"/>
            </a:lvl1pPr>
          </a:lstStyle>
          <a:p>
            <a:endParaRPr lang="en-US"/>
          </a:p>
        </p:txBody>
      </p:sp>
      <p:sp>
        <p:nvSpPr>
          <p:cNvPr id="6" name="Picture Placeholder 5">
            <a:extLst>
              <a:ext uri="{FF2B5EF4-FFF2-40B4-BE49-F238E27FC236}">
                <a16:creationId xmlns:a16="http://schemas.microsoft.com/office/drawing/2014/main" id="{ED1AEA45-620D-7DD2-BB1B-1556224D010A}"/>
              </a:ext>
            </a:extLst>
          </p:cNvPr>
          <p:cNvSpPr>
            <a:spLocks noGrp="1"/>
          </p:cNvSpPr>
          <p:nvPr>
            <p:ph type="pic" sz="quarter" idx="10"/>
          </p:nvPr>
        </p:nvSpPr>
        <p:spPr>
          <a:xfrm>
            <a:off x="943430" y="1772948"/>
            <a:ext cx="3193143" cy="2167323"/>
          </a:xfrm>
          <a:custGeom>
            <a:avLst/>
            <a:gdLst>
              <a:gd name="connsiteX0" fmla="*/ 0 w 3193143"/>
              <a:gd name="connsiteY0" fmla="*/ 0 h 1930400"/>
              <a:gd name="connsiteX1" fmla="*/ 3193143 w 3193143"/>
              <a:gd name="connsiteY1" fmla="*/ 0 h 1930400"/>
              <a:gd name="connsiteX2" fmla="*/ 3193143 w 3193143"/>
              <a:gd name="connsiteY2" fmla="*/ 1930400 h 1930400"/>
              <a:gd name="connsiteX3" fmla="*/ 0 w 3193143"/>
              <a:gd name="connsiteY3" fmla="*/ 1930400 h 1930400"/>
            </a:gdLst>
            <a:ahLst/>
            <a:cxnLst>
              <a:cxn ang="0">
                <a:pos x="connsiteX0" y="connsiteY0"/>
              </a:cxn>
              <a:cxn ang="0">
                <a:pos x="connsiteX1" y="connsiteY1"/>
              </a:cxn>
              <a:cxn ang="0">
                <a:pos x="connsiteX2" y="connsiteY2"/>
              </a:cxn>
              <a:cxn ang="0">
                <a:pos x="connsiteX3" y="connsiteY3"/>
              </a:cxn>
            </a:cxnLst>
            <a:rect l="l" t="t" r="r" b="b"/>
            <a:pathLst>
              <a:path w="3193143" h="1930400">
                <a:moveTo>
                  <a:pt x="0" y="0"/>
                </a:moveTo>
                <a:lnTo>
                  <a:pt x="3193143" y="0"/>
                </a:lnTo>
                <a:lnTo>
                  <a:pt x="3193143" y="1930400"/>
                </a:lnTo>
                <a:lnTo>
                  <a:pt x="0" y="1930400"/>
                </a:lnTo>
                <a:close/>
              </a:path>
            </a:pathLst>
          </a:custGeom>
          <a:solidFill>
            <a:schemeClr val="bg1">
              <a:lumMod val="95000"/>
            </a:schemeClr>
          </a:solidFill>
        </p:spPr>
        <p:txBody>
          <a:bodyPr wrap="square">
            <a:noAutofit/>
          </a:bodyPr>
          <a:lstStyle>
            <a:lvl1pPr>
              <a:defRPr sz="1500"/>
            </a:lvl1pPr>
          </a:lstStyle>
          <a:p>
            <a:endParaRPr lang="en-US"/>
          </a:p>
        </p:txBody>
      </p:sp>
    </p:spTree>
    <p:extLst>
      <p:ext uri="{BB962C8B-B14F-4D97-AF65-F5344CB8AC3E}">
        <p14:creationId xmlns:p14="http://schemas.microsoft.com/office/powerpoint/2010/main" val="40315670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9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AAB2C536-05DE-2FFC-0949-28A1C31A5BFE}"/>
              </a:ext>
            </a:extLst>
          </p:cNvPr>
          <p:cNvSpPr>
            <a:spLocks noGrp="1"/>
          </p:cNvSpPr>
          <p:nvPr>
            <p:ph type="pic" sz="quarter" idx="10"/>
          </p:nvPr>
        </p:nvSpPr>
        <p:spPr>
          <a:xfrm>
            <a:off x="551543" y="1346202"/>
            <a:ext cx="11088914" cy="3704910"/>
          </a:xfrm>
          <a:custGeom>
            <a:avLst/>
            <a:gdLst>
              <a:gd name="connsiteX0" fmla="*/ 0 w 11088914"/>
              <a:gd name="connsiteY0" fmla="*/ 0 h 3817135"/>
              <a:gd name="connsiteX1" fmla="*/ 11088914 w 11088914"/>
              <a:gd name="connsiteY1" fmla="*/ 0 h 3817135"/>
              <a:gd name="connsiteX2" fmla="*/ 11088914 w 11088914"/>
              <a:gd name="connsiteY2" fmla="*/ 3817135 h 3817135"/>
              <a:gd name="connsiteX3" fmla="*/ 0 w 11088914"/>
              <a:gd name="connsiteY3" fmla="*/ 3817135 h 3817135"/>
            </a:gdLst>
            <a:ahLst/>
            <a:cxnLst>
              <a:cxn ang="0">
                <a:pos x="connsiteX0" y="connsiteY0"/>
              </a:cxn>
              <a:cxn ang="0">
                <a:pos x="connsiteX1" y="connsiteY1"/>
              </a:cxn>
              <a:cxn ang="0">
                <a:pos x="connsiteX2" y="connsiteY2"/>
              </a:cxn>
              <a:cxn ang="0">
                <a:pos x="connsiteX3" y="connsiteY3"/>
              </a:cxn>
            </a:cxnLst>
            <a:rect l="l" t="t" r="r" b="b"/>
            <a:pathLst>
              <a:path w="11088914" h="3817135">
                <a:moveTo>
                  <a:pt x="0" y="0"/>
                </a:moveTo>
                <a:lnTo>
                  <a:pt x="11088914" y="0"/>
                </a:lnTo>
                <a:lnTo>
                  <a:pt x="11088914" y="3817135"/>
                </a:lnTo>
                <a:lnTo>
                  <a:pt x="0" y="3817135"/>
                </a:lnTo>
                <a:close/>
              </a:path>
            </a:pathLst>
          </a:custGeom>
          <a:solidFill>
            <a:schemeClr val="bg1">
              <a:lumMod val="95000"/>
            </a:schemeClr>
          </a:solidFill>
        </p:spPr>
        <p:txBody>
          <a:bodyPr wrap="square">
            <a:noAutofit/>
          </a:bodyPr>
          <a:lstStyle>
            <a:lvl1pPr>
              <a:defRPr sz="1500"/>
            </a:lvl1pPr>
          </a:lstStyle>
          <a:p>
            <a:endParaRPr lang="en-US"/>
          </a:p>
        </p:txBody>
      </p:sp>
    </p:spTree>
    <p:extLst>
      <p:ext uri="{BB962C8B-B14F-4D97-AF65-F5344CB8AC3E}">
        <p14:creationId xmlns:p14="http://schemas.microsoft.com/office/powerpoint/2010/main" val="355176485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8_Title Slid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2ACC567E-5FF5-DBFE-0880-1E5B880A327E}"/>
              </a:ext>
            </a:extLst>
          </p:cNvPr>
          <p:cNvSpPr>
            <a:spLocks noGrp="1"/>
          </p:cNvSpPr>
          <p:nvPr>
            <p:ph type="pic" sz="quarter" idx="10"/>
          </p:nvPr>
        </p:nvSpPr>
        <p:spPr>
          <a:xfrm>
            <a:off x="7188200" y="0"/>
            <a:ext cx="5003800" cy="6858000"/>
          </a:xfrm>
          <a:custGeom>
            <a:avLst/>
            <a:gdLst>
              <a:gd name="connsiteX0" fmla="*/ 0 w 5003800"/>
              <a:gd name="connsiteY0" fmla="*/ 0 h 6858000"/>
              <a:gd name="connsiteX1" fmla="*/ 5003800 w 5003800"/>
              <a:gd name="connsiteY1" fmla="*/ 0 h 6858000"/>
              <a:gd name="connsiteX2" fmla="*/ 5003800 w 5003800"/>
              <a:gd name="connsiteY2" fmla="*/ 6858000 h 6858000"/>
              <a:gd name="connsiteX3" fmla="*/ 0 w 50038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5003800" h="6858000">
                <a:moveTo>
                  <a:pt x="0" y="0"/>
                </a:moveTo>
                <a:lnTo>
                  <a:pt x="5003800" y="0"/>
                </a:lnTo>
                <a:lnTo>
                  <a:pt x="5003800" y="6858000"/>
                </a:lnTo>
                <a:lnTo>
                  <a:pt x="0" y="6858000"/>
                </a:lnTo>
                <a:close/>
              </a:path>
            </a:pathLst>
          </a:custGeom>
          <a:solidFill>
            <a:schemeClr val="bg1">
              <a:lumMod val="95000"/>
            </a:schemeClr>
          </a:solidFill>
        </p:spPr>
        <p:txBody>
          <a:bodyPr wrap="square">
            <a:noAutofit/>
          </a:bodyPr>
          <a:lstStyle>
            <a:lvl1pPr>
              <a:defRPr sz="1500"/>
            </a:lvl1pPr>
          </a:lstStyle>
          <a:p>
            <a:endParaRPr lang="en-US"/>
          </a:p>
        </p:txBody>
      </p:sp>
    </p:spTree>
    <p:extLst>
      <p:ext uri="{BB962C8B-B14F-4D97-AF65-F5344CB8AC3E}">
        <p14:creationId xmlns:p14="http://schemas.microsoft.com/office/powerpoint/2010/main" val="18103852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7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6151E178-663D-F196-9FBD-8EE7FC4C1C43}"/>
              </a:ext>
            </a:extLst>
          </p:cNvPr>
          <p:cNvSpPr>
            <a:spLocks noGrp="1"/>
          </p:cNvSpPr>
          <p:nvPr>
            <p:ph type="pic" sz="quarter" idx="10"/>
          </p:nvPr>
        </p:nvSpPr>
        <p:spPr>
          <a:xfrm>
            <a:off x="553987" y="3457579"/>
            <a:ext cx="10426433" cy="2844799"/>
          </a:xfrm>
          <a:custGeom>
            <a:avLst/>
            <a:gdLst>
              <a:gd name="connsiteX0" fmla="*/ 0 w 10426433"/>
              <a:gd name="connsiteY0" fmla="*/ 0 h 2844799"/>
              <a:gd name="connsiteX1" fmla="*/ 10426433 w 10426433"/>
              <a:gd name="connsiteY1" fmla="*/ 0 h 2844799"/>
              <a:gd name="connsiteX2" fmla="*/ 10426433 w 10426433"/>
              <a:gd name="connsiteY2" fmla="*/ 2844799 h 2844799"/>
              <a:gd name="connsiteX3" fmla="*/ 0 w 10426433"/>
              <a:gd name="connsiteY3" fmla="*/ 2844799 h 2844799"/>
            </a:gdLst>
            <a:ahLst/>
            <a:cxnLst>
              <a:cxn ang="0">
                <a:pos x="connsiteX0" y="connsiteY0"/>
              </a:cxn>
              <a:cxn ang="0">
                <a:pos x="connsiteX1" y="connsiteY1"/>
              </a:cxn>
              <a:cxn ang="0">
                <a:pos x="connsiteX2" y="connsiteY2"/>
              </a:cxn>
              <a:cxn ang="0">
                <a:pos x="connsiteX3" y="connsiteY3"/>
              </a:cxn>
            </a:cxnLst>
            <a:rect l="l" t="t" r="r" b="b"/>
            <a:pathLst>
              <a:path w="10426433" h="2844799">
                <a:moveTo>
                  <a:pt x="0" y="0"/>
                </a:moveTo>
                <a:lnTo>
                  <a:pt x="10426433" y="0"/>
                </a:lnTo>
                <a:lnTo>
                  <a:pt x="10426433" y="2844799"/>
                </a:lnTo>
                <a:lnTo>
                  <a:pt x="0" y="2844799"/>
                </a:lnTo>
                <a:close/>
              </a:path>
            </a:pathLst>
          </a:custGeom>
          <a:solidFill>
            <a:schemeClr val="bg1">
              <a:lumMod val="95000"/>
            </a:schemeClr>
          </a:solidFill>
        </p:spPr>
        <p:txBody>
          <a:bodyPr wrap="square">
            <a:noAutofit/>
          </a:bodyPr>
          <a:lstStyle>
            <a:lvl1pPr>
              <a:defRPr sz="1500"/>
            </a:lvl1pPr>
          </a:lstStyle>
          <a:p>
            <a:endParaRPr lang="en-US"/>
          </a:p>
        </p:txBody>
      </p:sp>
    </p:spTree>
    <p:extLst>
      <p:ext uri="{BB962C8B-B14F-4D97-AF65-F5344CB8AC3E}">
        <p14:creationId xmlns:p14="http://schemas.microsoft.com/office/powerpoint/2010/main" val="327482722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0_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2BD352F-0B9B-FBD4-0555-16526A71E609}"/>
              </a:ext>
            </a:extLst>
          </p:cNvPr>
          <p:cNvSpPr/>
          <p:nvPr userDrawn="1"/>
        </p:nvSpPr>
        <p:spPr>
          <a:xfrm>
            <a:off x="553986" y="1867713"/>
            <a:ext cx="10564729" cy="4591454"/>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668910D-0C3C-97C8-75C0-DD22A3505E69}"/>
              </a:ext>
            </a:extLst>
          </p:cNvPr>
          <p:cNvSpPr/>
          <p:nvPr userDrawn="1"/>
        </p:nvSpPr>
        <p:spPr>
          <a:xfrm>
            <a:off x="784207" y="2616740"/>
            <a:ext cx="10104286" cy="367798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06015D58-B899-F7DE-E841-FDFCC0BB609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3285" y="3962400"/>
            <a:ext cx="8735398" cy="902025"/>
          </a:xfrm>
          <a:prstGeom prst="rect">
            <a:avLst/>
          </a:prstGeom>
        </p:spPr>
      </p:pic>
    </p:spTree>
    <p:extLst>
      <p:ext uri="{BB962C8B-B14F-4D97-AF65-F5344CB8AC3E}">
        <p14:creationId xmlns:p14="http://schemas.microsoft.com/office/powerpoint/2010/main" val="308308236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6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63633C32-898F-9425-9B64-9B10A8C193E9}"/>
              </a:ext>
            </a:extLst>
          </p:cNvPr>
          <p:cNvSpPr>
            <a:spLocks noGrp="1"/>
          </p:cNvSpPr>
          <p:nvPr>
            <p:ph type="pic" sz="quarter" idx="10"/>
          </p:nvPr>
        </p:nvSpPr>
        <p:spPr>
          <a:xfrm>
            <a:off x="4625009" y="1828799"/>
            <a:ext cx="3183837" cy="4470400"/>
          </a:xfrm>
          <a:custGeom>
            <a:avLst/>
            <a:gdLst>
              <a:gd name="connsiteX0" fmla="*/ 0 w 3183837"/>
              <a:gd name="connsiteY0" fmla="*/ 0 h 4470400"/>
              <a:gd name="connsiteX1" fmla="*/ 3183837 w 3183837"/>
              <a:gd name="connsiteY1" fmla="*/ 0 h 4470400"/>
              <a:gd name="connsiteX2" fmla="*/ 3183837 w 3183837"/>
              <a:gd name="connsiteY2" fmla="*/ 4470400 h 4470400"/>
              <a:gd name="connsiteX3" fmla="*/ 0 w 3183837"/>
              <a:gd name="connsiteY3" fmla="*/ 4470400 h 4470400"/>
            </a:gdLst>
            <a:ahLst/>
            <a:cxnLst>
              <a:cxn ang="0">
                <a:pos x="connsiteX0" y="connsiteY0"/>
              </a:cxn>
              <a:cxn ang="0">
                <a:pos x="connsiteX1" y="connsiteY1"/>
              </a:cxn>
              <a:cxn ang="0">
                <a:pos x="connsiteX2" y="connsiteY2"/>
              </a:cxn>
              <a:cxn ang="0">
                <a:pos x="connsiteX3" y="connsiteY3"/>
              </a:cxn>
            </a:cxnLst>
            <a:rect l="l" t="t" r="r" b="b"/>
            <a:pathLst>
              <a:path w="3183837" h="4470400">
                <a:moveTo>
                  <a:pt x="0" y="0"/>
                </a:moveTo>
                <a:lnTo>
                  <a:pt x="3183837" y="0"/>
                </a:lnTo>
                <a:lnTo>
                  <a:pt x="3183837" y="4470400"/>
                </a:lnTo>
                <a:lnTo>
                  <a:pt x="0" y="4470400"/>
                </a:lnTo>
                <a:close/>
              </a:path>
            </a:pathLst>
          </a:custGeom>
          <a:solidFill>
            <a:schemeClr val="bg1">
              <a:lumMod val="95000"/>
            </a:schemeClr>
          </a:solidFill>
        </p:spPr>
        <p:txBody>
          <a:bodyPr wrap="square">
            <a:noAutofit/>
          </a:bodyPr>
          <a:lstStyle>
            <a:lvl1pPr>
              <a:defRPr sz="1500"/>
            </a:lvl1pPr>
          </a:lstStyle>
          <a:p>
            <a:endParaRPr lang="en-US"/>
          </a:p>
        </p:txBody>
      </p:sp>
    </p:spTree>
    <p:extLst>
      <p:ext uri="{BB962C8B-B14F-4D97-AF65-F5344CB8AC3E}">
        <p14:creationId xmlns:p14="http://schemas.microsoft.com/office/powerpoint/2010/main" val="313057241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39999A63-8C70-9390-DEED-65E9DCF4888B}"/>
              </a:ext>
            </a:extLst>
          </p:cNvPr>
          <p:cNvSpPr>
            <a:spLocks noGrp="1"/>
          </p:cNvSpPr>
          <p:nvPr>
            <p:ph type="pic" sz="quarter" idx="10"/>
          </p:nvPr>
        </p:nvSpPr>
        <p:spPr>
          <a:xfrm>
            <a:off x="551810" y="2197100"/>
            <a:ext cx="4469108" cy="3897706"/>
          </a:xfrm>
          <a:custGeom>
            <a:avLst/>
            <a:gdLst>
              <a:gd name="connsiteX0" fmla="*/ 0 w 3691045"/>
              <a:gd name="connsiteY0" fmla="*/ 0 h 4013516"/>
              <a:gd name="connsiteX1" fmla="*/ 3691045 w 3691045"/>
              <a:gd name="connsiteY1" fmla="*/ 0 h 4013516"/>
              <a:gd name="connsiteX2" fmla="*/ 3691045 w 3691045"/>
              <a:gd name="connsiteY2" fmla="*/ 4013516 h 4013516"/>
              <a:gd name="connsiteX3" fmla="*/ 0 w 3691045"/>
              <a:gd name="connsiteY3" fmla="*/ 4013516 h 4013516"/>
            </a:gdLst>
            <a:ahLst/>
            <a:cxnLst>
              <a:cxn ang="0">
                <a:pos x="connsiteX0" y="connsiteY0"/>
              </a:cxn>
              <a:cxn ang="0">
                <a:pos x="connsiteX1" y="connsiteY1"/>
              </a:cxn>
              <a:cxn ang="0">
                <a:pos x="connsiteX2" y="connsiteY2"/>
              </a:cxn>
              <a:cxn ang="0">
                <a:pos x="connsiteX3" y="connsiteY3"/>
              </a:cxn>
            </a:cxnLst>
            <a:rect l="l" t="t" r="r" b="b"/>
            <a:pathLst>
              <a:path w="3691045" h="4013516">
                <a:moveTo>
                  <a:pt x="0" y="0"/>
                </a:moveTo>
                <a:lnTo>
                  <a:pt x="3691045" y="0"/>
                </a:lnTo>
                <a:lnTo>
                  <a:pt x="3691045" y="4013516"/>
                </a:lnTo>
                <a:lnTo>
                  <a:pt x="0" y="4013516"/>
                </a:lnTo>
                <a:close/>
              </a:path>
            </a:pathLst>
          </a:custGeom>
          <a:solidFill>
            <a:schemeClr val="bg1">
              <a:lumMod val="95000"/>
            </a:schemeClr>
          </a:solidFill>
        </p:spPr>
        <p:txBody>
          <a:bodyPr wrap="square">
            <a:noAutofit/>
          </a:bodyPr>
          <a:lstStyle>
            <a:lvl1pPr>
              <a:defRPr sz="1500"/>
            </a:lvl1pPr>
          </a:lstStyle>
          <a:p>
            <a:endParaRPr lang="en-US"/>
          </a:p>
        </p:txBody>
      </p:sp>
    </p:spTree>
    <p:extLst>
      <p:ext uri="{BB962C8B-B14F-4D97-AF65-F5344CB8AC3E}">
        <p14:creationId xmlns:p14="http://schemas.microsoft.com/office/powerpoint/2010/main" val="223545469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10034C48-998A-E799-6783-20875719C5E8}"/>
              </a:ext>
            </a:extLst>
          </p:cNvPr>
          <p:cNvSpPr>
            <a:spLocks noGrp="1"/>
          </p:cNvSpPr>
          <p:nvPr>
            <p:ph type="pic" sz="quarter" idx="11"/>
          </p:nvPr>
        </p:nvSpPr>
        <p:spPr>
          <a:xfrm>
            <a:off x="4970318" y="1403419"/>
            <a:ext cx="2251364" cy="2251364"/>
          </a:xfrm>
          <a:custGeom>
            <a:avLst/>
            <a:gdLst>
              <a:gd name="connsiteX0" fmla="*/ 1125682 w 2251364"/>
              <a:gd name="connsiteY0" fmla="*/ 0 h 2251364"/>
              <a:gd name="connsiteX1" fmla="*/ 2251364 w 2251364"/>
              <a:gd name="connsiteY1" fmla="*/ 1125682 h 2251364"/>
              <a:gd name="connsiteX2" fmla="*/ 1125682 w 2251364"/>
              <a:gd name="connsiteY2" fmla="*/ 2251364 h 2251364"/>
              <a:gd name="connsiteX3" fmla="*/ 0 w 2251364"/>
              <a:gd name="connsiteY3" fmla="*/ 1125682 h 2251364"/>
              <a:gd name="connsiteX4" fmla="*/ 1125682 w 2251364"/>
              <a:gd name="connsiteY4" fmla="*/ 0 h 22513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51364" h="2251364">
                <a:moveTo>
                  <a:pt x="1125682" y="0"/>
                </a:moveTo>
                <a:cubicBezTo>
                  <a:pt x="1747379" y="0"/>
                  <a:pt x="2251364" y="503986"/>
                  <a:pt x="2251364" y="1125682"/>
                </a:cubicBezTo>
                <a:cubicBezTo>
                  <a:pt x="2251364" y="1747379"/>
                  <a:pt x="1747379" y="2251364"/>
                  <a:pt x="1125682" y="2251364"/>
                </a:cubicBezTo>
                <a:cubicBezTo>
                  <a:pt x="503986" y="2251364"/>
                  <a:pt x="0" y="1747379"/>
                  <a:pt x="0" y="1125682"/>
                </a:cubicBezTo>
                <a:cubicBezTo>
                  <a:pt x="0" y="503986"/>
                  <a:pt x="503986" y="0"/>
                  <a:pt x="1125682" y="0"/>
                </a:cubicBezTo>
                <a:close/>
              </a:path>
            </a:pathLst>
          </a:custGeom>
          <a:solidFill>
            <a:schemeClr val="bg1">
              <a:lumMod val="95000"/>
            </a:schemeClr>
          </a:solidFill>
        </p:spPr>
        <p:txBody>
          <a:bodyPr wrap="square">
            <a:noAutofit/>
          </a:bodyPr>
          <a:lstStyle>
            <a:lvl1pPr>
              <a:defRPr sz="1500"/>
            </a:lvl1pPr>
          </a:lstStyle>
          <a:p>
            <a:endParaRPr lang="en-US"/>
          </a:p>
        </p:txBody>
      </p:sp>
      <p:sp>
        <p:nvSpPr>
          <p:cNvPr id="4" name="Picture Placeholder 3">
            <a:extLst>
              <a:ext uri="{FF2B5EF4-FFF2-40B4-BE49-F238E27FC236}">
                <a16:creationId xmlns:a16="http://schemas.microsoft.com/office/drawing/2014/main" id="{EA02D715-C99F-DEE5-5260-3BD03825BCCF}"/>
              </a:ext>
            </a:extLst>
          </p:cNvPr>
          <p:cNvSpPr>
            <a:spLocks noGrp="1"/>
          </p:cNvSpPr>
          <p:nvPr>
            <p:ph type="pic" sz="quarter" idx="10"/>
          </p:nvPr>
        </p:nvSpPr>
        <p:spPr>
          <a:xfrm>
            <a:off x="0" y="5095068"/>
            <a:ext cx="12192000" cy="1762933"/>
          </a:xfrm>
          <a:custGeom>
            <a:avLst/>
            <a:gdLst>
              <a:gd name="connsiteX0" fmla="*/ 0 w 12192000"/>
              <a:gd name="connsiteY0" fmla="*/ 0 h 1762933"/>
              <a:gd name="connsiteX1" fmla="*/ 12192000 w 12192000"/>
              <a:gd name="connsiteY1" fmla="*/ 0 h 1762933"/>
              <a:gd name="connsiteX2" fmla="*/ 12192000 w 12192000"/>
              <a:gd name="connsiteY2" fmla="*/ 1762933 h 1762933"/>
              <a:gd name="connsiteX3" fmla="*/ 0 w 12192000"/>
              <a:gd name="connsiteY3" fmla="*/ 1762933 h 1762933"/>
            </a:gdLst>
            <a:ahLst/>
            <a:cxnLst>
              <a:cxn ang="0">
                <a:pos x="connsiteX0" y="connsiteY0"/>
              </a:cxn>
              <a:cxn ang="0">
                <a:pos x="connsiteX1" y="connsiteY1"/>
              </a:cxn>
              <a:cxn ang="0">
                <a:pos x="connsiteX2" y="connsiteY2"/>
              </a:cxn>
              <a:cxn ang="0">
                <a:pos x="connsiteX3" y="connsiteY3"/>
              </a:cxn>
            </a:cxnLst>
            <a:rect l="l" t="t" r="r" b="b"/>
            <a:pathLst>
              <a:path w="12192000" h="1762933">
                <a:moveTo>
                  <a:pt x="0" y="0"/>
                </a:moveTo>
                <a:lnTo>
                  <a:pt x="12192000" y="0"/>
                </a:lnTo>
                <a:lnTo>
                  <a:pt x="12192000" y="1762933"/>
                </a:lnTo>
                <a:lnTo>
                  <a:pt x="0" y="1762933"/>
                </a:lnTo>
                <a:close/>
              </a:path>
            </a:pathLst>
          </a:custGeom>
          <a:solidFill>
            <a:schemeClr val="bg1">
              <a:lumMod val="95000"/>
            </a:schemeClr>
          </a:solidFill>
        </p:spPr>
        <p:txBody>
          <a:bodyPr wrap="square">
            <a:noAutofit/>
          </a:bodyPr>
          <a:lstStyle>
            <a:lvl1pPr>
              <a:defRPr sz="1500"/>
            </a:lvl1pPr>
          </a:lstStyle>
          <a:p>
            <a:endParaRPr lang="en-US"/>
          </a:p>
        </p:txBody>
      </p:sp>
    </p:spTree>
    <p:extLst>
      <p:ext uri="{BB962C8B-B14F-4D97-AF65-F5344CB8AC3E}">
        <p14:creationId xmlns:p14="http://schemas.microsoft.com/office/powerpoint/2010/main" val="6061389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0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D792BA37-04B5-C89D-BC49-1F59BFDCA3BB}"/>
              </a:ext>
            </a:extLst>
          </p:cNvPr>
          <p:cNvSpPr>
            <a:spLocks noGrp="1"/>
          </p:cNvSpPr>
          <p:nvPr>
            <p:ph type="pic" sz="quarter" idx="16"/>
          </p:nvPr>
        </p:nvSpPr>
        <p:spPr>
          <a:xfrm>
            <a:off x="6131131" y="2598817"/>
            <a:ext cx="4784394" cy="2994302"/>
          </a:xfrm>
          <a:custGeom>
            <a:avLst/>
            <a:gdLst>
              <a:gd name="connsiteX0" fmla="*/ 0 w 4784394"/>
              <a:gd name="connsiteY0" fmla="*/ 0 h 2994302"/>
              <a:gd name="connsiteX1" fmla="*/ 4784394 w 4784394"/>
              <a:gd name="connsiteY1" fmla="*/ 0 h 2994302"/>
              <a:gd name="connsiteX2" fmla="*/ 4784394 w 4784394"/>
              <a:gd name="connsiteY2" fmla="*/ 2994302 h 2994302"/>
              <a:gd name="connsiteX3" fmla="*/ 0 w 4784394"/>
              <a:gd name="connsiteY3" fmla="*/ 2994302 h 2994302"/>
            </a:gdLst>
            <a:ahLst/>
            <a:cxnLst>
              <a:cxn ang="0">
                <a:pos x="connsiteX0" y="connsiteY0"/>
              </a:cxn>
              <a:cxn ang="0">
                <a:pos x="connsiteX1" y="connsiteY1"/>
              </a:cxn>
              <a:cxn ang="0">
                <a:pos x="connsiteX2" y="connsiteY2"/>
              </a:cxn>
              <a:cxn ang="0">
                <a:pos x="connsiteX3" y="connsiteY3"/>
              </a:cxn>
            </a:cxnLst>
            <a:rect l="l" t="t" r="r" b="b"/>
            <a:pathLst>
              <a:path w="4784394" h="2994302">
                <a:moveTo>
                  <a:pt x="0" y="0"/>
                </a:moveTo>
                <a:lnTo>
                  <a:pt x="4784394" y="0"/>
                </a:lnTo>
                <a:lnTo>
                  <a:pt x="4784394" y="2994302"/>
                </a:lnTo>
                <a:lnTo>
                  <a:pt x="0" y="2994302"/>
                </a:lnTo>
                <a:close/>
              </a:path>
            </a:pathLst>
          </a:custGeom>
          <a:solidFill>
            <a:schemeClr val="bg1">
              <a:lumMod val="95000"/>
            </a:schemeClr>
          </a:solidFill>
        </p:spPr>
        <p:txBody>
          <a:bodyPr wrap="square">
            <a:noAutofit/>
          </a:bodyPr>
          <a:lstStyle>
            <a:lvl1pPr>
              <a:defRPr sz="1500"/>
            </a:lvl1pPr>
          </a:lstStyle>
          <a:p>
            <a:endParaRPr lang="en-US" dirty="0"/>
          </a:p>
        </p:txBody>
      </p:sp>
    </p:spTree>
    <p:extLst>
      <p:ext uri="{BB962C8B-B14F-4D97-AF65-F5344CB8AC3E}">
        <p14:creationId xmlns:p14="http://schemas.microsoft.com/office/powerpoint/2010/main" val="42437645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94B2071C-2325-5D31-B238-BA9BE117FF92}"/>
              </a:ext>
            </a:extLst>
          </p:cNvPr>
          <p:cNvSpPr>
            <a:spLocks noGrp="1"/>
          </p:cNvSpPr>
          <p:nvPr>
            <p:ph type="pic" sz="quarter" idx="10"/>
          </p:nvPr>
        </p:nvSpPr>
        <p:spPr>
          <a:xfrm>
            <a:off x="8591550" y="1733550"/>
            <a:ext cx="3600450" cy="5124450"/>
          </a:xfrm>
          <a:custGeom>
            <a:avLst/>
            <a:gdLst>
              <a:gd name="connsiteX0" fmla="*/ 0 w 3600450"/>
              <a:gd name="connsiteY0" fmla="*/ 0 h 5124450"/>
              <a:gd name="connsiteX1" fmla="*/ 3600450 w 3600450"/>
              <a:gd name="connsiteY1" fmla="*/ 0 h 5124450"/>
              <a:gd name="connsiteX2" fmla="*/ 3600450 w 3600450"/>
              <a:gd name="connsiteY2" fmla="*/ 5124450 h 5124450"/>
              <a:gd name="connsiteX3" fmla="*/ 0 w 3600450"/>
              <a:gd name="connsiteY3" fmla="*/ 5124450 h 5124450"/>
            </a:gdLst>
            <a:ahLst/>
            <a:cxnLst>
              <a:cxn ang="0">
                <a:pos x="connsiteX0" y="connsiteY0"/>
              </a:cxn>
              <a:cxn ang="0">
                <a:pos x="connsiteX1" y="connsiteY1"/>
              </a:cxn>
              <a:cxn ang="0">
                <a:pos x="connsiteX2" y="connsiteY2"/>
              </a:cxn>
              <a:cxn ang="0">
                <a:pos x="connsiteX3" y="connsiteY3"/>
              </a:cxn>
            </a:cxnLst>
            <a:rect l="l" t="t" r="r" b="b"/>
            <a:pathLst>
              <a:path w="3600450" h="5124450">
                <a:moveTo>
                  <a:pt x="0" y="0"/>
                </a:moveTo>
                <a:lnTo>
                  <a:pt x="3600450" y="0"/>
                </a:lnTo>
                <a:lnTo>
                  <a:pt x="3600450" y="5124450"/>
                </a:lnTo>
                <a:lnTo>
                  <a:pt x="0" y="5124450"/>
                </a:lnTo>
                <a:close/>
              </a:path>
            </a:pathLst>
          </a:custGeom>
          <a:solidFill>
            <a:schemeClr val="bg1">
              <a:lumMod val="95000"/>
            </a:schemeClr>
          </a:solidFill>
        </p:spPr>
        <p:txBody>
          <a:bodyPr wrap="square">
            <a:noAutofit/>
          </a:bodyPr>
          <a:lstStyle>
            <a:lvl1pPr>
              <a:defRPr sz="1500"/>
            </a:lvl1pPr>
          </a:lstStyle>
          <a:p>
            <a:endParaRPr lang="en-US"/>
          </a:p>
        </p:txBody>
      </p:sp>
    </p:spTree>
    <p:extLst>
      <p:ext uri="{BB962C8B-B14F-4D97-AF65-F5344CB8AC3E}">
        <p14:creationId xmlns:p14="http://schemas.microsoft.com/office/powerpoint/2010/main" val="1280452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9_Title Slide">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A55732D1-4903-AE0A-4EDF-D7CDFFF91833}"/>
              </a:ext>
            </a:extLst>
          </p:cNvPr>
          <p:cNvSpPr>
            <a:spLocks noGrp="1"/>
          </p:cNvSpPr>
          <p:nvPr>
            <p:ph type="pic" sz="quarter" idx="16"/>
          </p:nvPr>
        </p:nvSpPr>
        <p:spPr>
          <a:xfrm>
            <a:off x="6089012" y="1120945"/>
            <a:ext cx="3094952" cy="4172192"/>
          </a:xfrm>
          <a:custGeom>
            <a:avLst/>
            <a:gdLst>
              <a:gd name="connsiteX0" fmla="*/ 0 w 3094952"/>
              <a:gd name="connsiteY0" fmla="*/ 0 h 4172192"/>
              <a:gd name="connsiteX1" fmla="*/ 3094952 w 3094952"/>
              <a:gd name="connsiteY1" fmla="*/ 0 h 4172192"/>
              <a:gd name="connsiteX2" fmla="*/ 3094952 w 3094952"/>
              <a:gd name="connsiteY2" fmla="*/ 4172192 h 4172192"/>
              <a:gd name="connsiteX3" fmla="*/ 0 w 3094952"/>
              <a:gd name="connsiteY3" fmla="*/ 4172192 h 4172192"/>
            </a:gdLst>
            <a:ahLst/>
            <a:cxnLst>
              <a:cxn ang="0">
                <a:pos x="connsiteX0" y="connsiteY0"/>
              </a:cxn>
              <a:cxn ang="0">
                <a:pos x="connsiteX1" y="connsiteY1"/>
              </a:cxn>
              <a:cxn ang="0">
                <a:pos x="connsiteX2" y="connsiteY2"/>
              </a:cxn>
              <a:cxn ang="0">
                <a:pos x="connsiteX3" y="connsiteY3"/>
              </a:cxn>
            </a:cxnLst>
            <a:rect l="l" t="t" r="r" b="b"/>
            <a:pathLst>
              <a:path w="3094952" h="4172192">
                <a:moveTo>
                  <a:pt x="0" y="0"/>
                </a:moveTo>
                <a:lnTo>
                  <a:pt x="3094952" y="0"/>
                </a:lnTo>
                <a:lnTo>
                  <a:pt x="3094952" y="4172192"/>
                </a:lnTo>
                <a:lnTo>
                  <a:pt x="0" y="4172192"/>
                </a:lnTo>
                <a:close/>
              </a:path>
            </a:pathLst>
          </a:custGeom>
          <a:solidFill>
            <a:schemeClr val="bg1">
              <a:lumMod val="95000"/>
            </a:schemeClr>
          </a:solidFill>
        </p:spPr>
        <p:txBody>
          <a:bodyPr wrap="square">
            <a:noAutofit/>
          </a:bodyPr>
          <a:lstStyle>
            <a:lvl1pPr>
              <a:defRPr sz="1500"/>
            </a:lvl1pPr>
          </a:lstStyle>
          <a:p>
            <a:endParaRPr lang="en-US" dirty="0"/>
          </a:p>
        </p:txBody>
      </p:sp>
      <p:sp>
        <p:nvSpPr>
          <p:cNvPr id="7" name="Picture Placeholder 6">
            <a:extLst>
              <a:ext uri="{FF2B5EF4-FFF2-40B4-BE49-F238E27FC236}">
                <a16:creationId xmlns:a16="http://schemas.microsoft.com/office/drawing/2014/main" id="{ECC51EB3-8A1C-D97D-4D29-735F0308EAB8}"/>
              </a:ext>
            </a:extLst>
          </p:cNvPr>
          <p:cNvSpPr>
            <a:spLocks noGrp="1"/>
          </p:cNvSpPr>
          <p:nvPr>
            <p:ph type="pic" sz="quarter" idx="17"/>
          </p:nvPr>
        </p:nvSpPr>
        <p:spPr>
          <a:xfrm>
            <a:off x="8630470" y="4339222"/>
            <a:ext cx="2501781" cy="3372559"/>
          </a:xfrm>
          <a:custGeom>
            <a:avLst/>
            <a:gdLst>
              <a:gd name="connsiteX0" fmla="*/ 0 w 2501781"/>
              <a:gd name="connsiteY0" fmla="*/ 0 h 3372559"/>
              <a:gd name="connsiteX1" fmla="*/ 2501781 w 2501781"/>
              <a:gd name="connsiteY1" fmla="*/ 0 h 3372559"/>
              <a:gd name="connsiteX2" fmla="*/ 2501781 w 2501781"/>
              <a:gd name="connsiteY2" fmla="*/ 3372559 h 3372559"/>
              <a:gd name="connsiteX3" fmla="*/ 0 w 2501781"/>
              <a:gd name="connsiteY3" fmla="*/ 3372559 h 3372559"/>
            </a:gdLst>
            <a:ahLst/>
            <a:cxnLst>
              <a:cxn ang="0">
                <a:pos x="connsiteX0" y="connsiteY0"/>
              </a:cxn>
              <a:cxn ang="0">
                <a:pos x="connsiteX1" y="connsiteY1"/>
              </a:cxn>
              <a:cxn ang="0">
                <a:pos x="connsiteX2" y="connsiteY2"/>
              </a:cxn>
              <a:cxn ang="0">
                <a:pos x="connsiteX3" y="connsiteY3"/>
              </a:cxn>
            </a:cxnLst>
            <a:rect l="l" t="t" r="r" b="b"/>
            <a:pathLst>
              <a:path w="2501781" h="3372559">
                <a:moveTo>
                  <a:pt x="0" y="0"/>
                </a:moveTo>
                <a:lnTo>
                  <a:pt x="2501781" y="0"/>
                </a:lnTo>
                <a:lnTo>
                  <a:pt x="2501781" y="3372559"/>
                </a:lnTo>
                <a:lnTo>
                  <a:pt x="0" y="3372559"/>
                </a:lnTo>
                <a:close/>
              </a:path>
            </a:pathLst>
          </a:custGeom>
          <a:solidFill>
            <a:schemeClr val="bg1">
              <a:lumMod val="95000"/>
            </a:schemeClr>
          </a:solidFill>
        </p:spPr>
        <p:txBody>
          <a:bodyPr wrap="square">
            <a:noAutofit/>
          </a:bodyPr>
          <a:lstStyle>
            <a:lvl1pPr>
              <a:defRPr sz="1500"/>
            </a:lvl1pPr>
          </a:lstStyle>
          <a:p>
            <a:endParaRPr lang="en-US" dirty="0"/>
          </a:p>
        </p:txBody>
      </p:sp>
    </p:spTree>
    <p:extLst>
      <p:ext uri="{BB962C8B-B14F-4D97-AF65-F5344CB8AC3E}">
        <p14:creationId xmlns:p14="http://schemas.microsoft.com/office/powerpoint/2010/main" val="278333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8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0EDD91AB-FF0C-3772-3A79-0B3489A78BC4}"/>
              </a:ext>
            </a:extLst>
          </p:cNvPr>
          <p:cNvSpPr>
            <a:spLocks noGrp="1"/>
          </p:cNvSpPr>
          <p:nvPr>
            <p:ph type="pic" sz="quarter" idx="16"/>
          </p:nvPr>
        </p:nvSpPr>
        <p:spPr>
          <a:xfrm>
            <a:off x="6274586" y="2373139"/>
            <a:ext cx="4520149" cy="2553951"/>
          </a:xfrm>
          <a:custGeom>
            <a:avLst/>
            <a:gdLst>
              <a:gd name="connsiteX0" fmla="*/ 0 w 4520149"/>
              <a:gd name="connsiteY0" fmla="*/ 0 h 2553951"/>
              <a:gd name="connsiteX1" fmla="*/ 4520149 w 4520149"/>
              <a:gd name="connsiteY1" fmla="*/ 0 h 2553951"/>
              <a:gd name="connsiteX2" fmla="*/ 4520149 w 4520149"/>
              <a:gd name="connsiteY2" fmla="*/ 2553951 h 2553951"/>
              <a:gd name="connsiteX3" fmla="*/ 0 w 4520149"/>
              <a:gd name="connsiteY3" fmla="*/ 2553951 h 2553951"/>
            </a:gdLst>
            <a:ahLst/>
            <a:cxnLst>
              <a:cxn ang="0">
                <a:pos x="connsiteX0" y="connsiteY0"/>
              </a:cxn>
              <a:cxn ang="0">
                <a:pos x="connsiteX1" y="connsiteY1"/>
              </a:cxn>
              <a:cxn ang="0">
                <a:pos x="connsiteX2" y="connsiteY2"/>
              </a:cxn>
              <a:cxn ang="0">
                <a:pos x="connsiteX3" y="connsiteY3"/>
              </a:cxn>
            </a:cxnLst>
            <a:rect l="l" t="t" r="r" b="b"/>
            <a:pathLst>
              <a:path w="4520149" h="2553951">
                <a:moveTo>
                  <a:pt x="0" y="0"/>
                </a:moveTo>
                <a:lnTo>
                  <a:pt x="4520149" y="0"/>
                </a:lnTo>
                <a:lnTo>
                  <a:pt x="4520149" y="2553951"/>
                </a:lnTo>
                <a:lnTo>
                  <a:pt x="0" y="2553951"/>
                </a:lnTo>
                <a:close/>
              </a:path>
            </a:pathLst>
          </a:custGeom>
          <a:solidFill>
            <a:schemeClr val="bg1">
              <a:lumMod val="95000"/>
            </a:schemeClr>
          </a:solidFill>
        </p:spPr>
        <p:txBody>
          <a:bodyPr wrap="square">
            <a:noAutofit/>
          </a:bodyPr>
          <a:lstStyle>
            <a:lvl1pPr>
              <a:defRPr sz="1500"/>
            </a:lvl1pPr>
          </a:lstStyle>
          <a:p>
            <a:endParaRPr lang="en-US" dirty="0"/>
          </a:p>
        </p:txBody>
      </p:sp>
    </p:spTree>
    <p:extLst>
      <p:ext uri="{BB962C8B-B14F-4D97-AF65-F5344CB8AC3E}">
        <p14:creationId xmlns:p14="http://schemas.microsoft.com/office/powerpoint/2010/main" val="2925323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7_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200838D-ABD7-82DA-E4C4-8D8897D9F66C}"/>
              </a:ext>
            </a:extLst>
          </p:cNvPr>
          <p:cNvSpPr>
            <a:spLocks noGrp="1"/>
          </p:cNvSpPr>
          <p:nvPr>
            <p:ph type="pic" sz="quarter" idx="16"/>
          </p:nvPr>
        </p:nvSpPr>
        <p:spPr>
          <a:xfrm>
            <a:off x="5715737" y="2573917"/>
            <a:ext cx="1746749" cy="3090158"/>
          </a:xfrm>
          <a:custGeom>
            <a:avLst/>
            <a:gdLst>
              <a:gd name="connsiteX0" fmla="*/ 0 w 1746749"/>
              <a:gd name="connsiteY0" fmla="*/ 0 h 3090158"/>
              <a:gd name="connsiteX1" fmla="*/ 1746749 w 1746749"/>
              <a:gd name="connsiteY1" fmla="*/ 0 h 3090158"/>
              <a:gd name="connsiteX2" fmla="*/ 1746749 w 1746749"/>
              <a:gd name="connsiteY2" fmla="*/ 3090158 h 3090158"/>
              <a:gd name="connsiteX3" fmla="*/ 0 w 1746749"/>
              <a:gd name="connsiteY3" fmla="*/ 3090158 h 3090158"/>
            </a:gdLst>
            <a:ahLst/>
            <a:cxnLst>
              <a:cxn ang="0">
                <a:pos x="connsiteX0" y="connsiteY0"/>
              </a:cxn>
              <a:cxn ang="0">
                <a:pos x="connsiteX1" y="connsiteY1"/>
              </a:cxn>
              <a:cxn ang="0">
                <a:pos x="connsiteX2" y="connsiteY2"/>
              </a:cxn>
              <a:cxn ang="0">
                <a:pos x="connsiteX3" y="connsiteY3"/>
              </a:cxn>
            </a:cxnLst>
            <a:rect l="l" t="t" r="r" b="b"/>
            <a:pathLst>
              <a:path w="1746749" h="3090158">
                <a:moveTo>
                  <a:pt x="0" y="0"/>
                </a:moveTo>
                <a:lnTo>
                  <a:pt x="1746749" y="0"/>
                </a:lnTo>
                <a:lnTo>
                  <a:pt x="1746749" y="3090158"/>
                </a:lnTo>
                <a:lnTo>
                  <a:pt x="0" y="3090158"/>
                </a:lnTo>
                <a:close/>
              </a:path>
            </a:pathLst>
          </a:custGeom>
          <a:solidFill>
            <a:schemeClr val="bg1">
              <a:lumMod val="95000"/>
            </a:schemeClr>
          </a:solidFill>
        </p:spPr>
        <p:txBody>
          <a:bodyPr wrap="square">
            <a:noAutofit/>
          </a:bodyPr>
          <a:lstStyle>
            <a:lvl1pPr>
              <a:defRPr sz="1500"/>
            </a:lvl1pPr>
          </a:lstStyle>
          <a:p>
            <a:endParaRPr lang="en-US" dirty="0"/>
          </a:p>
        </p:txBody>
      </p:sp>
      <p:sp>
        <p:nvSpPr>
          <p:cNvPr id="10" name="Picture Placeholder 9">
            <a:extLst>
              <a:ext uri="{FF2B5EF4-FFF2-40B4-BE49-F238E27FC236}">
                <a16:creationId xmlns:a16="http://schemas.microsoft.com/office/drawing/2014/main" id="{71A040DF-4A26-01BB-6E69-162F6042CA26}"/>
              </a:ext>
            </a:extLst>
          </p:cNvPr>
          <p:cNvSpPr>
            <a:spLocks noGrp="1"/>
          </p:cNvSpPr>
          <p:nvPr>
            <p:ph type="pic" sz="quarter" idx="18"/>
          </p:nvPr>
        </p:nvSpPr>
        <p:spPr>
          <a:xfrm>
            <a:off x="9101470" y="2573917"/>
            <a:ext cx="1746749" cy="3090158"/>
          </a:xfrm>
          <a:custGeom>
            <a:avLst/>
            <a:gdLst>
              <a:gd name="connsiteX0" fmla="*/ 0 w 1746749"/>
              <a:gd name="connsiteY0" fmla="*/ 0 h 3090158"/>
              <a:gd name="connsiteX1" fmla="*/ 1746749 w 1746749"/>
              <a:gd name="connsiteY1" fmla="*/ 0 h 3090158"/>
              <a:gd name="connsiteX2" fmla="*/ 1746749 w 1746749"/>
              <a:gd name="connsiteY2" fmla="*/ 3090158 h 3090158"/>
              <a:gd name="connsiteX3" fmla="*/ 0 w 1746749"/>
              <a:gd name="connsiteY3" fmla="*/ 3090158 h 3090158"/>
            </a:gdLst>
            <a:ahLst/>
            <a:cxnLst>
              <a:cxn ang="0">
                <a:pos x="connsiteX0" y="connsiteY0"/>
              </a:cxn>
              <a:cxn ang="0">
                <a:pos x="connsiteX1" y="connsiteY1"/>
              </a:cxn>
              <a:cxn ang="0">
                <a:pos x="connsiteX2" y="connsiteY2"/>
              </a:cxn>
              <a:cxn ang="0">
                <a:pos x="connsiteX3" y="connsiteY3"/>
              </a:cxn>
            </a:cxnLst>
            <a:rect l="l" t="t" r="r" b="b"/>
            <a:pathLst>
              <a:path w="1746749" h="3090158">
                <a:moveTo>
                  <a:pt x="0" y="0"/>
                </a:moveTo>
                <a:lnTo>
                  <a:pt x="1746749" y="0"/>
                </a:lnTo>
                <a:lnTo>
                  <a:pt x="1746749" y="3090158"/>
                </a:lnTo>
                <a:lnTo>
                  <a:pt x="0" y="3090158"/>
                </a:lnTo>
                <a:close/>
              </a:path>
            </a:pathLst>
          </a:custGeom>
          <a:solidFill>
            <a:schemeClr val="bg1">
              <a:lumMod val="95000"/>
            </a:schemeClr>
          </a:solidFill>
        </p:spPr>
        <p:txBody>
          <a:bodyPr wrap="square">
            <a:noAutofit/>
          </a:bodyPr>
          <a:lstStyle>
            <a:lvl1pPr>
              <a:defRPr sz="1500"/>
            </a:lvl1pPr>
          </a:lstStyle>
          <a:p>
            <a:endParaRPr lang="en-US" dirty="0"/>
          </a:p>
        </p:txBody>
      </p:sp>
      <p:sp>
        <p:nvSpPr>
          <p:cNvPr id="9" name="Picture Placeholder 8">
            <a:extLst>
              <a:ext uri="{FF2B5EF4-FFF2-40B4-BE49-F238E27FC236}">
                <a16:creationId xmlns:a16="http://schemas.microsoft.com/office/drawing/2014/main" id="{5C5C894A-3203-4ECE-D576-06091754A10B}"/>
              </a:ext>
            </a:extLst>
          </p:cNvPr>
          <p:cNvSpPr>
            <a:spLocks noGrp="1"/>
          </p:cNvSpPr>
          <p:nvPr>
            <p:ph type="pic" sz="quarter" idx="17"/>
          </p:nvPr>
        </p:nvSpPr>
        <p:spPr>
          <a:xfrm>
            <a:off x="7224176" y="2181432"/>
            <a:ext cx="2115605" cy="3650723"/>
          </a:xfrm>
          <a:custGeom>
            <a:avLst/>
            <a:gdLst>
              <a:gd name="connsiteX0" fmla="*/ 0 w 2115605"/>
              <a:gd name="connsiteY0" fmla="*/ 0 h 3650723"/>
              <a:gd name="connsiteX1" fmla="*/ 2115605 w 2115605"/>
              <a:gd name="connsiteY1" fmla="*/ 0 h 3650723"/>
              <a:gd name="connsiteX2" fmla="*/ 2115605 w 2115605"/>
              <a:gd name="connsiteY2" fmla="*/ 3650723 h 3650723"/>
              <a:gd name="connsiteX3" fmla="*/ 0 w 2115605"/>
              <a:gd name="connsiteY3" fmla="*/ 3650723 h 3650723"/>
            </a:gdLst>
            <a:ahLst/>
            <a:cxnLst>
              <a:cxn ang="0">
                <a:pos x="connsiteX0" y="connsiteY0"/>
              </a:cxn>
              <a:cxn ang="0">
                <a:pos x="connsiteX1" y="connsiteY1"/>
              </a:cxn>
              <a:cxn ang="0">
                <a:pos x="connsiteX2" y="connsiteY2"/>
              </a:cxn>
              <a:cxn ang="0">
                <a:pos x="connsiteX3" y="connsiteY3"/>
              </a:cxn>
            </a:cxnLst>
            <a:rect l="l" t="t" r="r" b="b"/>
            <a:pathLst>
              <a:path w="2115605" h="3650723">
                <a:moveTo>
                  <a:pt x="0" y="0"/>
                </a:moveTo>
                <a:lnTo>
                  <a:pt x="2115605" y="0"/>
                </a:lnTo>
                <a:lnTo>
                  <a:pt x="2115605" y="3650723"/>
                </a:lnTo>
                <a:lnTo>
                  <a:pt x="0" y="3650723"/>
                </a:lnTo>
                <a:close/>
              </a:path>
            </a:pathLst>
          </a:custGeom>
          <a:solidFill>
            <a:schemeClr val="bg1">
              <a:lumMod val="95000"/>
            </a:schemeClr>
          </a:solidFill>
        </p:spPr>
        <p:txBody>
          <a:bodyPr wrap="square">
            <a:noAutofit/>
          </a:bodyPr>
          <a:lstStyle>
            <a:lvl1pPr>
              <a:defRPr sz="1500"/>
            </a:lvl1pPr>
          </a:lstStyle>
          <a:p>
            <a:endParaRPr lang="en-US" dirty="0"/>
          </a:p>
        </p:txBody>
      </p:sp>
    </p:spTree>
    <p:extLst>
      <p:ext uri="{BB962C8B-B14F-4D97-AF65-F5344CB8AC3E}">
        <p14:creationId xmlns:p14="http://schemas.microsoft.com/office/powerpoint/2010/main" val="164364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6_Title Slide">
    <p:spTree>
      <p:nvGrpSpPr>
        <p:cNvPr id="1" name=""/>
        <p:cNvGrpSpPr/>
        <p:nvPr/>
      </p:nvGrpSpPr>
      <p:grpSpPr>
        <a:xfrm>
          <a:off x="0" y="0"/>
          <a:ext cx="0" cy="0"/>
          <a:chOff x="0" y="0"/>
          <a:chExt cx="0" cy="0"/>
        </a:xfrm>
      </p:grpSpPr>
      <p:sp>
        <p:nvSpPr>
          <p:cNvPr id="13" name="Picture Placeholder 12">
            <a:extLst>
              <a:ext uri="{FF2B5EF4-FFF2-40B4-BE49-F238E27FC236}">
                <a16:creationId xmlns:a16="http://schemas.microsoft.com/office/drawing/2014/main" id="{7E72B706-CBA4-848C-8995-A0E648870F53}"/>
              </a:ext>
            </a:extLst>
          </p:cNvPr>
          <p:cNvSpPr>
            <a:spLocks noGrp="1"/>
          </p:cNvSpPr>
          <p:nvPr>
            <p:ph type="pic" sz="quarter" idx="16"/>
          </p:nvPr>
        </p:nvSpPr>
        <p:spPr>
          <a:xfrm>
            <a:off x="1451146" y="1801577"/>
            <a:ext cx="4362450" cy="2472571"/>
          </a:xfrm>
          <a:custGeom>
            <a:avLst/>
            <a:gdLst>
              <a:gd name="connsiteX0" fmla="*/ 0 w 4362450"/>
              <a:gd name="connsiteY0" fmla="*/ 0 h 2472571"/>
              <a:gd name="connsiteX1" fmla="*/ 4362450 w 4362450"/>
              <a:gd name="connsiteY1" fmla="*/ 0 h 2472571"/>
              <a:gd name="connsiteX2" fmla="*/ 4362450 w 4362450"/>
              <a:gd name="connsiteY2" fmla="*/ 2472571 h 2472571"/>
              <a:gd name="connsiteX3" fmla="*/ 0 w 4362450"/>
              <a:gd name="connsiteY3" fmla="*/ 2472571 h 2472571"/>
            </a:gdLst>
            <a:ahLst/>
            <a:cxnLst>
              <a:cxn ang="0">
                <a:pos x="connsiteX0" y="connsiteY0"/>
              </a:cxn>
              <a:cxn ang="0">
                <a:pos x="connsiteX1" y="connsiteY1"/>
              </a:cxn>
              <a:cxn ang="0">
                <a:pos x="connsiteX2" y="connsiteY2"/>
              </a:cxn>
              <a:cxn ang="0">
                <a:pos x="connsiteX3" y="connsiteY3"/>
              </a:cxn>
            </a:cxnLst>
            <a:rect l="l" t="t" r="r" b="b"/>
            <a:pathLst>
              <a:path w="4362450" h="2472571">
                <a:moveTo>
                  <a:pt x="0" y="0"/>
                </a:moveTo>
                <a:lnTo>
                  <a:pt x="4362450" y="0"/>
                </a:lnTo>
                <a:lnTo>
                  <a:pt x="4362450" y="2472571"/>
                </a:lnTo>
                <a:lnTo>
                  <a:pt x="0" y="2472571"/>
                </a:lnTo>
                <a:close/>
              </a:path>
            </a:pathLst>
          </a:custGeom>
          <a:solidFill>
            <a:schemeClr val="bg1">
              <a:lumMod val="95000"/>
            </a:schemeClr>
          </a:solidFill>
        </p:spPr>
        <p:txBody>
          <a:bodyPr wrap="square">
            <a:noAutofit/>
          </a:bodyPr>
          <a:lstStyle>
            <a:lvl1pPr>
              <a:defRPr sz="1500"/>
            </a:lvl1pPr>
          </a:lstStyle>
          <a:p>
            <a:endParaRPr lang="en-US" dirty="0"/>
          </a:p>
        </p:txBody>
      </p:sp>
      <p:sp>
        <p:nvSpPr>
          <p:cNvPr id="14" name="Picture Placeholder 13">
            <a:extLst>
              <a:ext uri="{FF2B5EF4-FFF2-40B4-BE49-F238E27FC236}">
                <a16:creationId xmlns:a16="http://schemas.microsoft.com/office/drawing/2014/main" id="{C5101E44-4D76-78AD-761A-3DBE56C938B3}"/>
              </a:ext>
            </a:extLst>
          </p:cNvPr>
          <p:cNvSpPr>
            <a:spLocks noGrp="1"/>
          </p:cNvSpPr>
          <p:nvPr>
            <p:ph type="pic" sz="quarter" idx="17"/>
          </p:nvPr>
        </p:nvSpPr>
        <p:spPr>
          <a:xfrm>
            <a:off x="4894694" y="3636567"/>
            <a:ext cx="3765565" cy="2357657"/>
          </a:xfrm>
          <a:custGeom>
            <a:avLst/>
            <a:gdLst>
              <a:gd name="connsiteX0" fmla="*/ 0 w 3765565"/>
              <a:gd name="connsiteY0" fmla="*/ 0 h 2357657"/>
              <a:gd name="connsiteX1" fmla="*/ 3765565 w 3765565"/>
              <a:gd name="connsiteY1" fmla="*/ 0 h 2357657"/>
              <a:gd name="connsiteX2" fmla="*/ 3765565 w 3765565"/>
              <a:gd name="connsiteY2" fmla="*/ 2357657 h 2357657"/>
              <a:gd name="connsiteX3" fmla="*/ 0 w 3765565"/>
              <a:gd name="connsiteY3" fmla="*/ 2357657 h 2357657"/>
            </a:gdLst>
            <a:ahLst/>
            <a:cxnLst>
              <a:cxn ang="0">
                <a:pos x="connsiteX0" y="connsiteY0"/>
              </a:cxn>
              <a:cxn ang="0">
                <a:pos x="connsiteX1" y="connsiteY1"/>
              </a:cxn>
              <a:cxn ang="0">
                <a:pos x="connsiteX2" y="connsiteY2"/>
              </a:cxn>
              <a:cxn ang="0">
                <a:pos x="connsiteX3" y="connsiteY3"/>
              </a:cxn>
            </a:cxnLst>
            <a:rect l="l" t="t" r="r" b="b"/>
            <a:pathLst>
              <a:path w="3765565" h="2357657">
                <a:moveTo>
                  <a:pt x="0" y="0"/>
                </a:moveTo>
                <a:lnTo>
                  <a:pt x="3765565" y="0"/>
                </a:lnTo>
                <a:lnTo>
                  <a:pt x="3765565" y="2357657"/>
                </a:lnTo>
                <a:lnTo>
                  <a:pt x="0" y="2357657"/>
                </a:lnTo>
                <a:close/>
              </a:path>
            </a:pathLst>
          </a:custGeom>
          <a:solidFill>
            <a:schemeClr val="bg1">
              <a:lumMod val="95000"/>
            </a:schemeClr>
          </a:solidFill>
        </p:spPr>
        <p:txBody>
          <a:bodyPr wrap="square">
            <a:noAutofit/>
          </a:bodyPr>
          <a:lstStyle>
            <a:lvl1pPr>
              <a:defRPr sz="1500"/>
            </a:lvl1pPr>
          </a:lstStyle>
          <a:p>
            <a:endParaRPr lang="en-US" dirty="0"/>
          </a:p>
        </p:txBody>
      </p:sp>
      <p:sp>
        <p:nvSpPr>
          <p:cNvPr id="15" name="Picture Placeholder 14">
            <a:extLst>
              <a:ext uri="{FF2B5EF4-FFF2-40B4-BE49-F238E27FC236}">
                <a16:creationId xmlns:a16="http://schemas.microsoft.com/office/drawing/2014/main" id="{93506BBA-1762-C250-6EFD-6FE6A6FFA523}"/>
              </a:ext>
            </a:extLst>
          </p:cNvPr>
          <p:cNvSpPr>
            <a:spLocks noGrp="1"/>
          </p:cNvSpPr>
          <p:nvPr>
            <p:ph type="pic" sz="quarter" idx="18"/>
          </p:nvPr>
        </p:nvSpPr>
        <p:spPr>
          <a:xfrm>
            <a:off x="600428" y="3636726"/>
            <a:ext cx="1479368" cy="1963119"/>
          </a:xfrm>
          <a:custGeom>
            <a:avLst/>
            <a:gdLst>
              <a:gd name="connsiteX0" fmla="*/ 0 w 1479368"/>
              <a:gd name="connsiteY0" fmla="*/ 0 h 1963119"/>
              <a:gd name="connsiteX1" fmla="*/ 1479368 w 1479368"/>
              <a:gd name="connsiteY1" fmla="*/ 0 h 1963119"/>
              <a:gd name="connsiteX2" fmla="*/ 1479368 w 1479368"/>
              <a:gd name="connsiteY2" fmla="*/ 1963119 h 1963119"/>
              <a:gd name="connsiteX3" fmla="*/ 0 w 1479368"/>
              <a:gd name="connsiteY3" fmla="*/ 1963119 h 1963119"/>
            </a:gdLst>
            <a:ahLst/>
            <a:cxnLst>
              <a:cxn ang="0">
                <a:pos x="connsiteX0" y="connsiteY0"/>
              </a:cxn>
              <a:cxn ang="0">
                <a:pos x="connsiteX1" y="connsiteY1"/>
              </a:cxn>
              <a:cxn ang="0">
                <a:pos x="connsiteX2" y="connsiteY2"/>
              </a:cxn>
              <a:cxn ang="0">
                <a:pos x="connsiteX3" y="connsiteY3"/>
              </a:cxn>
            </a:cxnLst>
            <a:rect l="l" t="t" r="r" b="b"/>
            <a:pathLst>
              <a:path w="1479368" h="1963119">
                <a:moveTo>
                  <a:pt x="0" y="0"/>
                </a:moveTo>
                <a:lnTo>
                  <a:pt x="1479368" y="0"/>
                </a:lnTo>
                <a:lnTo>
                  <a:pt x="1479368" y="1963119"/>
                </a:lnTo>
                <a:lnTo>
                  <a:pt x="0" y="1963119"/>
                </a:lnTo>
                <a:close/>
              </a:path>
            </a:pathLst>
          </a:custGeom>
          <a:solidFill>
            <a:schemeClr val="bg1">
              <a:lumMod val="95000"/>
            </a:schemeClr>
          </a:solidFill>
        </p:spPr>
        <p:txBody>
          <a:bodyPr wrap="square">
            <a:noAutofit/>
          </a:bodyPr>
          <a:lstStyle>
            <a:lvl1pPr>
              <a:defRPr sz="1500"/>
            </a:lvl1pPr>
          </a:lstStyle>
          <a:p>
            <a:endParaRPr lang="en-US" dirty="0"/>
          </a:p>
        </p:txBody>
      </p:sp>
      <p:sp>
        <p:nvSpPr>
          <p:cNvPr id="16" name="Picture Placeholder 15">
            <a:extLst>
              <a:ext uri="{FF2B5EF4-FFF2-40B4-BE49-F238E27FC236}">
                <a16:creationId xmlns:a16="http://schemas.microsoft.com/office/drawing/2014/main" id="{468A33A7-0DB0-14A1-8A15-E68FFD2A563D}"/>
              </a:ext>
            </a:extLst>
          </p:cNvPr>
          <p:cNvSpPr>
            <a:spLocks noGrp="1"/>
          </p:cNvSpPr>
          <p:nvPr>
            <p:ph type="pic" sz="quarter" idx="19"/>
          </p:nvPr>
        </p:nvSpPr>
        <p:spPr>
          <a:xfrm>
            <a:off x="1924432" y="5161194"/>
            <a:ext cx="588168" cy="1027670"/>
          </a:xfrm>
          <a:custGeom>
            <a:avLst/>
            <a:gdLst>
              <a:gd name="connsiteX0" fmla="*/ 0 w 588168"/>
              <a:gd name="connsiteY0" fmla="*/ 0 h 1027670"/>
              <a:gd name="connsiteX1" fmla="*/ 588168 w 588168"/>
              <a:gd name="connsiteY1" fmla="*/ 0 h 1027670"/>
              <a:gd name="connsiteX2" fmla="*/ 588168 w 588168"/>
              <a:gd name="connsiteY2" fmla="*/ 1027670 h 1027670"/>
              <a:gd name="connsiteX3" fmla="*/ 0 w 588168"/>
              <a:gd name="connsiteY3" fmla="*/ 1027670 h 1027670"/>
            </a:gdLst>
            <a:ahLst/>
            <a:cxnLst>
              <a:cxn ang="0">
                <a:pos x="connsiteX0" y="connsiteY0"/>
              </a:cxn>
              <a:cxn ang="0">
                <a:pos x="connsiteX1" y="connsiteY1"/>
              </a:cxn>
              <a:cxn ang="0">
                <a:pos x="connsiteX2" y="connsiteY2"/>
              </a:cxn>
              <a:cxn ang="0">
                <a:pos x="connsiteX3" y="connsiteY3"/>
              </a:cxn>
            </a:cxnLst>
            <a:rect l="l" t="t" r="r" b="b"/>
            <a:pathLst>
              <a:path w="588168" h="1027670">
                <a:moveTo>
                  <a:pt x="0" y="0"/>
                </a:moveTo>
                <a:lnTo>
                  <a:pt x="588168" y="0"/>
                </a:lnTo>
                <a:lnTo>
                  <a:pt x="588168" y="1027670"/>
                </a:lnTo>
                <a:lnTo>
                  <a:pt x="0" y="1027670"/>
                </a:lnTo>
                <a:close/>
              </a:path>
            </a:pathLst>
          </a:custGeom>
          <a:solidFill>
            <a:schemeClr val="bg1">
              <a:lumMod val="95000"/>
            </a:schemeClr>
          </a:solidFill>
        </p:spPr>
        <p:txBody>
          <a:bodyPr wrap="square">
            <a:noAutofit/>
          </a:bodyPr>
          <a:lstStyle>
            <a:lvl1pPr>
              <a:defRPr sz="500"/>
            </a:lvl1pPr>
          </a:lstStyle>
          <a:p>
            <a:endParaRPr lang="en-US" dirty="0"/>
          </a:p>
        </p:txBody>
      </p:sp>
      <p:sp>
        <p:nvSpPr>
          <p:cNvPr id="4" name="Picture Placeholder 3">
            <a:extLst>
              <a:ext uri="{FF2B5EF4-FFF2-40B4-BE49-F238E27FC236}">
                <a16:creationId xmlns:a16="http://schemas.microsoft.com/office/drawing/2014/main" id="{2D7FC66A-DCE9-91AB-0229-BB866CFB7A7C}"/>
              </a:ext>
            </a:extLst>
          </p:cNvPr>
          <p:cNvSpPr>
            <a:spLocks noGrp="1"/>
          </p:cNvSpPr>
          <p:nvPr>
            <p:ph type="pic" sz="quarter" idx="15"/>
          </p:nvPr>
        </p:nvSpPr>
        <p:spPr>
          <a:xfrm>
            <a:off x="9375923" y="0"/>
            <a:ext cx="2816077" cy="6858000"/>
          </a:xfrm>
          <a:custGeom>
            <a:avLst/>
            <a:gdLst>
              <a:gd name="connsiteX0" fmla="*/ 0 w 2816077"/>
              <a:gd name="connsiteY0" fmla="*/ 0 h 6858000"/>
              <a:gd name="connsiteX1" fmla="*/ 2816077 w 2816077"/>
              <a:gd name="connsiteY1" fmla="*/ 0 h 6858000"/>
              <a:gd name="connsiteX2" fmla="*/ 2816077 w 2816077"/>
              <a:gd name="connsiteY2" fmla="*/ 6858000 h 6858000"/>
              <a:gd name="connsiteX3" fmla="*/ 0 w 2816077"/>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2816077" h="6858000">
                <a:moveTo>
                  <a:pt x="0" y="0"/>
                </a:moveTo>
                <a:lnTo>
                  <a:pt x="2816077" y="0"/>
                </a:lnTo>
                <a:lnTo>
                  <a:pt x="2816077" y="6858000"/>
                </a:lnTo>
                <a:lnTo>
                  <a:pt x="0" y="6858000"/>
                </a:lnTo>
                <a:close/>
              </a:path>
            </a:pathLst>
          </a:custGeom>
          <a:solidFill>
            <a:schemeClr val="bg1">
              <a:lumMod val="95000"/>
            </a:schemeClr>
          </a:solidFill>
        </p:spPr>
        <p:txBody>
          <a:bodyPr wrap="square">
            <a:noAutofit/>
          </a:bodyPr>
          <a:lstStyle>
            <a:lvl1pPr>
              <a:defRPr sz="1500"/>
            </a:lvl1pPr>
          </a:lstStyle>
          <a:p>
            <a:endParaRPr lang="en-US" dirty="0"/>
          </a:p>
        </p:txBody>
      </p:sp>
    </p:spTree>
    <p:extLst>
      <p:ext uri="{BB962C8B-B14F-4D97-AF65-F5344CB8AC3E}">
        <p14:creationId xmlns:p14="http://schemas.microsoft.com/office/powerpoint/2010/main" val="952996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5_Title Slide">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4239AF3C-3B15-A374-C6FB-D87756736DD2}"/>
              </a:ext>
            </a:extLst>
          </p:cNvPr>
          <p:cNvSpPr>
            <a:spLocks noGrp="1"/>
          </p:cNvSpPr>
          <p:nvPr>
            <p:ph type="pic" sz="quarter" idx="15"/>
          </p:nvPr>
        </p:nvSpPr>
        <p:spPr>
          <a:xfrm>
            <a:off x="554182" y="3538310"/>
            <a:ext cx="3590473" cy="2769145"/>
          </a:xfrm>
          <a:custGeom>
            <a:avLst/>
            <a:gdLst>
              <a:gd name="connsiteX0" fmla="*/ 0 w 3590473"/>
              <a:gd name="connsiteY0" fmla="*/ 0 h 2769145"/>
              <a:gd name="connsiteX1" fmla="*/ 3590473 w 3590473"/>
              <a:gd name="connsiteY1" fmla="*/ 0 h 2769145"/>
              <a:gd name="connsiteX2" fmla="*/ 3590473 w 3590473"/>
              <a:gd name="connsiteY2" fmla="*/ 2769145 h 2769145"/>
              <a:gd name="connsiteX3" fmla="*/ 0 w 3590473"/>
              <a:gd name="connsiteY3" fmla="*/ 2769145 h 2769145"/>
            </a:gdLst>
            <a:ahLst/>
            <a:cxnLst>
              <a:cxn ang="0">
                <a:pos x="connsiteX0" y="connsiteY0"/>
              </a:cxn>
              <a:cxn ang="0">
                <a:pos x="connsiteX1" y="connsiteY1"/>
              </a:cxn>
              <a:cxn ang="0">
                <a:pos x="connsiteX2" y="connsiteY2"/>
              </a:cxn>
              <a:cxn ang="0">
                <a:pos x="connsiteX3" y="connsiteY3"/>
              </a:cxn>
            </a:cxnLst>
            <a:rect l="l" t="t" r="r" b="b"/>
            <a:pathLst>
              <a:path w="3590473" h="2769145">
                <a:moveTo>
                  <a:pt x="0" y="0"/>
                </a:moveTo>
                <a:lnTo>
                  <a:pt x="3590473" y="0"/>
                </a:lnTo>
                <a:lnTo>
                  <a:pt x="3590473" y="2769145"/>
                </a:lnTo>
                <a:lnTo>
                  <a:pt x="0" y="2769145"/>
                </a:lnTo>
                <a:close/>
              </a:path>
            </a:pathLst>
          </a:custGeom>
          <a:solidFill>
            <a:schemeClr val="bg1">
              <a:lumMod val="95000"/>
            </a:schemeClr>
          </a:solidFill>
        </p:spPr>
        <p:txBody>
          <a:bodyPr wrap="square">
            <a:noAutofit/>
          </a:bodyPr>
          <a:lstStyle>
            <a:lvl1pPr>
              <a:defRPr sz="1500"/>
            </a:lvl1pPr>
          </a:lstStyle>
          <a:p>
            <a:endParaRPr lang="en-US" dirty="0"/>
          </a:p>
        </p:txBody>
      </p:sp>
      <p:sp>
        <p:nvSpPr>
          <p:cNvPr id="7" name="Picture Placeholder 6">
            <a:extLst>
              <a:ext uri="{FF2B5EF4-FFF2-40B4-BE49-F238E27FC236}">
                <a16:creationId xmlns:a16="http://schemas.microsoft.com/office/drawing/2014/main" id="{0320E113-0B2E-46B5-66B7-959F89F25AEE}"/>
              </a:ext>
            </a:extLst>
          </p:cNvPr>
          <p:cNvSpPr>
            <a:spLocks noGrp="1"/>
          </p:cNvSpPr>
          <p:nvPr>
            <p:ph type="pic" sz="quarter" idx="16"/>
          </p:nvPr>
        </p:nvSpPr>
        <p:spPr>
          <a:xfrm>
            <a:off x="4300762" y="3538310"/>
            <a:ext cx="7455745" cy="2769145"/>
          </a:xfrm>
          <a:custGeom>
            <a:avLst/>
            <a:gdLst>
              <a:gd name="connsiteX0" fmla="*/ 0 w 7455745"/>
              <a:gd name="connsiteY0" fmla="*/ 0 h 2769145"/>
              <a:gd name="connsiteX1" fmla="*/ 7455745 w 7455745"/>
              <a:gd name="connsiteY1" fmla="*/ 0 h 2769145"/>
              <a:gd name="connsiteX2" fmla="*/ 7455745 w 7455745"/>
              <a:gd name="connsiteY2" fmla="*/ 2769145 h 2769145"/>
              <a:gd name="connsiteX3" fmla="*/ 0 w 7455745"/>
              <a:gd name="connsiteY3" fmla="*/ 2769145 h 2769145"/>
            </a:gdLst>
            <a:ahLst/>
            <a:cxnLst>
              <a:cxn ang="0">
                <a:pos x="connsiteX0" y="connsiteY0"/>
              </a:cxn>
              <a:cxn ang="0">
                <a:pos x="connsiteX1" y="connsiteY1"/>
              </a:cxn>
              <a:cxn ang="0">
                <a:pos x="connsiteX2" y="connsiteY2"/>
              </a:cxn>
              <a:cxn ang="0">
                <a:pos x="connsiteX3" y="connsiteY3"/>
              </a:cxn>
            </a:cxnLst>
            <a:rect l="l" t="t" r="r" b="b"/>
            <a:pathLst>
              <a:path w="7455745" h="2769145">
                <a:moveTo>
                  <a:pt x="0" y="0"/>
                </a:moveTo>
                <a:lnTo>
                  <a:pt x="7455745" y="0"/>
                </a:lnTo>
                <a:lnTo>
                  <a:pt x="7455745" y="2769145"/>
                </a:lnTo>
                <a:lnTo>
                  <a:pt x="0" y="2769145"/>
                </a:lnTo>
                <a:close/>
              </a:path>
            </a:pathLst>
          </a:custGeom>
          <a:solidFill>
            <a:schemeClr val="bg1">
              <a:lumMod val="95000"/>
            </a:schemeClr>
          </a:solidFill>
        </p:spPr>
        <p:txBody>
          <a:bodyPr wrap="square">
            <a:noAutofit/>
          </a:bodyPr>
          <a:lstStyle>
            <a:lvl1pPr>
              <a:defRPr sz="1500"/>
            </a:lvl1pPr>
          </a:lstStyle>
          <a:p>
            <a:endParaRPr lang="en-US" dirty="0"/>
          </a:p>
        </p:txBody>
      </p:sp>
    </p:spTree>
    <p:extLst>
      <p:ext uri="{BB962C8B-B14F-4D97-AF65-F5344CB8AC3E}">
        <p14:creationId xmlns:p14="http://schemas.microsoft.com/office/powerpoint/2010/main" val="57911517"/>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26392626"/>
      </p:ext>
    </p:extLst>
  </p:cSld>
  <p:clrMap bg1="lt1" tx1="dk1" bg2="lt2" tx2="dk2" accent1="accent1" accent2="accent2" accent3="accent3" accent4="accent4" accent5="accent5" accent6="accent6" hlink="hlink" folHlink="folHlink"/>
  <p:sldLayoutIdLst>
    <p:sldLayoutId id="2147483649" r:id="rId1"/>
    <p:sldLayoutId id="2147483694" r:id="rId2"/>
    <p:sldLayoutId id="2147483693" r:id="rId3"/>
    <p:sldLayoutId id="2147483690" r:id="rId4"/>
    <p:sldLayoutId id="2147483689" r:id="rId5"/>
    <p:sldLayoutId id="2147483688" r:id="rId6"/>
    <p:sldLayoutId id="2147483687" r:id="rId7"/>
    <p:sldLayoutId id="2147483686" r:id="rId8"/>
    <p:sldLayoutId id="2147483685" r:id="rId9"/>
    <p:sldLayoutId id="2147483683" r:id="rId10"/>
    <p:sldLayoutId id="2147483681" r:id="rId11"/>
    <p:sldLayoutId id="2147483680" r:id="rId12"/>
    <p:sldLayoutId id="2147483679" r:id="rId13"/>
    <p:sldLayoutId id="2147483678" r:id="rId14"/>
    <p:sldLayoutId id="2147483677" r:id="rId15"/>
    <p:sldLayoutId id="2147483676" r:id="rId16"/>
    <p:sldLayoutId id="2147483675" r:id="rId17"/>
    <p:sldLayoutId id="2147483674" r:id="rId18"/>
    <p:sldLayoutId id="2147483670" r:id="rId19"/>
    <p:sldLayoutId id="2147483671" r:id="rId20"/>
    <p:sldLayoutId id="2147483672" r:id="rId21"/>
    <p:sldLayoutId id="2147483673" r:id="rId22"/>
    <p:sldLayoutId id="2147483669" r:id="rId23"/>
    <p:sldLayoutId id="2147483668" r:id="rId24"/>
    <p:sldLayoutId id="2147483667" r:id="rId25"/>
    <p:sldLayoutId id="2147483666" r:id="rId26"/>
    <p:sldLayoutId id="2147483665" r:id="rId27"/>
    <p:sldLayoutId id="2147483664" r:id="rId28"/>
    <p:sldLayoutId id="2147483663" r:id="rId29"/>
    <p:sldLayoutId id="2147483662" r:id="rId30"/>
    <p:sldLayoutId id="2147483661" r:id="rId31"/>
    <p:sldLayoutId id="2147483660" r:id="rId32"/>
    <p:sldLayoutId id="2147483658" r:id="rId33"/>
    <p:sldLayoutId id="2147483657" r:id="rId34"/>
    <p:sldLayoutId id="2147483656" r:id="rId35"/>
    <p:sldLayoutId id="2147483695" r:id="rId36"/>
    <p:sldLayoutId id="2147483655" r:id="rId37"/>
    <p:sldLayoutId id="2147483654" r:id="rId38"/>
    <p:sldLayoutId id="2147483653" r:id="rId39"/>
    <p:sldLayoutId id="2147483652" r:id="rId4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8" Type="http://schemas.openxmlformats.org/officeDocument/2006/relationships/hyperlink" Target="https://endhomelessness.org/resources/case-studies/" TargetMode="External"/><Relationship Id="rId3" Type="http://schemas.openxmlformats.org/officeDocument/2006/relationships/hyperlink" Target="mailto:info@naeh.org" TargetMode="External"/><Relationship Id="rId7" Type="http://schemas.openxmlformats.org/officeDocument/2006/relationships/hyperlink" Target="https://endhomelessness.org/resources/sharable-graphics/" TargetMode="External"/><Relationship Id="rId2" Type="http://schemas.openxmlformats.org/officeDocument/2006/relationships/hyperlink" Target="https://endhomelessness.org/about-us/" TargetMode="External"/><Relationship Id="rId1" Type="http://schemas.openxmlformats.org/officeDocument/2006/relationships/slideLayout" Target="../slideLayouts/slideLayout1.xml"/><Relationship Id="rId6" Type="http://schemas.openxmlformats.org/officeDocument/2006/relationships/hyperlink" Target="https://endhomelessness.org/resources/research-and-analysis/" TargetMode="External"/><Relationship Id="rId5" Type="http://schemas.openxmlformats.org/officeDocument/2006/relationships/hyperlink" Target="https://endhomelessness.org/resources/" TargetMode="External"/><Relationship Id="rId10" Type="http://schemas.openxmlformats.org/officeDocument/2006/relationships/hyperlink" Target="https://endhomelessness.org/resources/newsletter-sign-up/" TargetMode="External"/><Relationship Id="rId4" Type="http://schemas.openxmlformats.org/officeDocument/2006/relationships/hyperlink" Target="https://endhomelessness.org/resources/toolkits-and-training-materials/" TargetMode="External"/><Relationship Id="rId9" Type="http://schemas.openxmlformats.org/officeDocument/2006/relationships/hyperlink" Target="https://endhomelessness.org/resources/policy-information/"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9">
            <a:extLst>
              <a:ext uri="{FF2B5EF4-FFF2-40B4-BE49-F238E27FC236}">
                <a16:creationId xmlns:a16="http://schemas.microsoft.com/office/drawing/2014/main" id="{31133DA7-25E3-EB92-FADE-8D101303D36C}"/>
              </a:ext>
            </a:extLst>
          </p:cNvPr>
          <p:cNvSpPr txBox="1">
            <a:spLocks/>
          </p:cNvSpPr>
          <p:nvPr/>
        </p:nvSpPr>
        <p:spPr>
          <a:xfrm>
            <a:off x="492422" y="2704047"/>
            <a:ext cx="6280993" cy="2157275"/>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6000" b="1" dirty="0">
                <a:solidFill>
                  <a:schemeClr val="accent3"/>
                </a:solidFill>
                <a:latin typeface="Poppins SemiBold" pitchFamily="2" charset="77"/>
                <a:cs typeface="Poppins SemiBold" pitchFamily="2" charset="77"/>
              </a:rPr>
              <a:t>Decision-</a:t>
            </a:r>
            <a:r>
              <a:rPr lang="en-GB" sz="6000" dirty="0">
                <a:latin typeface="Poppins ExtraLight" pitchFamily="2" charset="77"/>
                <a:cs typeface="Poppins ExtraLight" pitchFamily="2" charset="77"/>
              </a:rPr>
              <a:t>Support Tool</a:t>
            </a:r>
            <a:endParaRPr lang="en-US" sz="6000" dirty="0">
              <a:latin typeface="Poppins ExtraLight" pitchFamily="2" charset="77"/>
              <a:ea typeface="Lato Black" panose="020F0502020204030203" pitchFamily="34" charset="0"/>
              <a:cs typeface="Poppins ExtraLight" pitchFamily="2" charset="77"/>
            </a:endParaRPr>
          </a:p>
        </p:txBody>
      </p:sp>
      <p:pic>
        <p:nvPicPr>
          <p:cNvPr id="4" name="Picture 3" descr="A black background with blue text&#10;&#10;Description automatically generated">
            <a:extLst>
              <a:ext uri="{FF2B5EF4-FFF2-40B4-BE49-F238E27FC236}">
                <a16:creationId xmlns:a16="http://schemas.microsoft.com/office/drawing/2014/main" id="{F2D20810-B304-5795-7BCC-9371940A19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2422" y="359322"/>
            <a:ext cx="1837121" cy="450701"/>
          </a:xfrm>
          <a:prstGeom prst="rect">
            <a:avLst/>
          </a:prstGeom>
        </p:spPr>
      </p:pic>
      <p:sp>
        <p:nvSpPr>
          <p:cNvPr id="6" name="TextBox 5">
            <a:extLst>
              <a:ext uri="{FF2B5EF4-FFF2-40B4-BE49-F238E27FC236}">
                <a16:creationId xmlns:a16="http://schemas.microsoft.com/office/drawing/2014/main" id="{2BAF8E0E-539B-11A1-E331-4EA221078F43}"/>
              </a:ext>
            </a:extLst>
          </p:cNvPr>
          <p:cNvSpPr txBox="1"/>
          <p:nvPr/>
        </p:nvSpPr>
        <p:spPr>
          <a:xfrm>
            <a:off x="492422" y="4797924"/>
            <a:ext cx="5081064" cy="1323567"/>
          </a:xfrm>
          <a:prstGeom prst="rect">
            <a:avLst/>
          </a:prstGeom>
          <a:noFill/>
        </p:spPr>
        <p:txBody>
          <a:bodyPr wrap="square">
            <a:spAutoFit/>
          </a:bodyPr>
          <a:lstStyle/>
          <a:p>
            <a:pPr marR="0" lvl="0">
              <a:lnSpc>
                <a:spcPct val="125000"/>
              </a:lnSpc>
              <a:spcBef>
                <a:spcPts val="0"/>
              </a:spcBef>
              <a:spcAft>
                <a:spcPts val="1200"/>
              </a:spcAft>
              <a:buClr>
                <a:schemeClr val="accent4"/>
              </a:buClr>
            </a:pPr>
            <a:r>
              <a:rPr lang="en-US" sz="2200" dirty="0">
                <a:latin typeface="Raleway Light" panose="020B0403030101060003" pitchFamily="34" charset="77"/>
                <a:ea typeface="Avenir" panose="02000503020000020003" pitchFamily="2" charset="0"/>
              </a:rPr>
              <a:t>Resource prioritization and strategy development to minimize harm and protect safety net systems</a:t>
            </a:r>
          </a:p>
        </p:txBody>
      </p:sp>
      <p:cxnSp>
        <p:nvCxnSpPr>
          <p:cNvPr id="8" name="Straight Connector 7">
            <a:extLst>
              <a:ext uri="{FF2B5EF4-FFF2-40B4-BE49-F238E27FC236}">
                <a16:creationId xmlns:a16="http://schemas.microsoft.com/office/drawing/2014/main" id="{81B7D87E-7C10-A742-051F-47890E599F2B}"/>
              </a:ext>
            </a:extLst>
          </p:cNvPr>
          <p:cNvCxnSpPr>
            <a:cxnSpLocks/>
          </p:cNvCxnSpPr>
          <p:nvPr/>
        </p:nvCxnSpPr>
        <p:spPr>
          <a:xfrm>
            <a:off x="599962" y="4675119"/>
            <a:ext cx="4973524" cy="0"/>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pic>
        <p:nvPicPr>
          <p:cNvPr id="10" name="Picture 9" descr="Blue text on a black background&#10;&#10;Description automatically generated">
            <a:extLst>
              <a:ext uri="{FF2B5EF4-FFF2-40B4-BE49-F238E27FC236}">
                <a16:creationId xmlns:a16="http://schemas.microsoft.com/office/drawing/2014/main" id="{BD9B0941-747B-5860-3FF7-47278D1D5AE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03878" y="278569"/>
            <a:ext cx="1608208" cy="483143"/>
          </a:xfrm>
          <a:prstGeom prst="rect">
            <a:avLst/>
          </a:prstGeom>
        </p:spPr>
      </p:pic>
      <p:pic>
        <p:nvPicPr>
          <p:cNvPr id="12" name="Picture 11" descr="A black and white logo&#10;&#10;Description automatically generated">
            <a:extLst>
              <a:ext uri="{FF2B5EF4-FFF2-40B4-BE49-F238E27FC236}">
                <a16:creationId xmlns:a16="http://schemas.microsoft.com/office/drawing/2014/main" id="{815511D0-602C-37E3-7FEA-9BFAEA148E8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60863" y="370208"/>
            <a:ext cx="2158661" cy="336751"/>
          </a:xfrm>
          <a:prstGeom prst="rect">
            <a:avLst/>
          </a:prstGeom>
        </p:spPr>
      </p:pic>
      <p:sp>
        <p:nvSpPr>
          <p:cNvPr id="14" name="Rectangle 13">
            <a:extLst>
              <a:ext uri="{FF2B5EF4-FFF2-40B4-BE49-F238E27FC236}">
                <a16:creationId xmlns:a16="http://schemas.microsoft.com/office/drawing/2014/main" id="{4A2A1429-E292-9BC1-36BD-3FA04B6D3411}"/>
              </a:ext>
            </a:extLst>
          </p:cNvPr>
          <p:cNvSpPr/>
          <p:nvPr/>
        </p:nvSpPr>
        <p:spPr>
          <a:xfrm>
            <a:off x="0" y="6705600"/>
            <a:ext cx="12192000" cy="152400"/>
          </a:xfrm>
          <a:prstGeom prst="rect">
            <a:avLst/>
          </a:prstGeom>
          <a:solidFill>
            <a:schemeClr val="accent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738864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D18415-8AFC-B342-B662-1962BBBEFD9A}"/>
            </a:ext>
          </a:extLst>
        </p:cNvPr>
        <p:cNvGrpSpPr/>
        <p:nvPr/>
      </p:nvGrpSpPr>
      <p:grpSpPr>
        <a:xfrm>
          <a:off x="0" y="0"/>
          <a:ext cx="0" cy="0"/>
          <a:chOff x="0" y="0"/>
          <a:chExt cx="0" cy="0"/>
        </a:xfrm>
      </p:grpSpPr>
      <p:sp>
        <p:nvSpPr>
          <p:cNvPr id="3" name="Title 39">
            <a:extLst>
              <a:ext uri="{FF2B5EF4-FFF2-40B4-BE49-F238E27FC236}">
                <a16:creationId xmlns:a16="http://schemas.microsoft.com/office/drawing/2014/main" id="{0281C4D8-C9C0-DBDD-67DF-B8BC7D0CE669}"/>
              </a:ext>
            </a:extLst>
          </p:cNvPr>
          <p:cNvSpPr txBox="1">
            <a:spLocks/>
          </p:cNvSpPr>
          <p:nvPr/>
        </p:nvSpPr>
        <p:spPr>
          <a:xfrm>
            <a:off x="675335" y="431423"/>
            <a:ext cx="11321014" cy="58619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en-GB" sz="2400" dirty="0">
                <a:solidFill>
                  <a:schemeClr val="accent3"/>
                </a:solidFill>
                <a:latin typeface="Poppins SemiBold" panose="00000700000000000000" pitchFamily="2" charset="0"/>
                <a:cs typeface="Poppins SemiBold" panose="00000700000000000000" pitchFamily="2" charset="0"/>
              </a:rPr>
              <a:t>Step 2: </a:t>
            </a:r>
            <a:r>
              <a:rPr lang="en-GB" sz="2400" dirty="0">
                <a:latin typeface="Poppins Light" pitchFamily="2" charset="77"/>
                <a:cs typeface="Poppins Light" pitchFamily="2" charset="77"/>
              </a:rPr>
              <a:t>Activating Partners</a:t>
            </a:r>
            <a:endParaRPr lang="en-US" sz="2400" i="1" dirty="0">
              <a:solidFill>
                <a:schemeClr val="accent3"/>
              </a:solidFill>
              <a:latin typeface="Poppins Light" pitchFamily="2" charset="77"/>
              <a:ea typeface="Lato Black" panose="020F0502020204030203" pitchFamily="34" charset="0"/>
              <a:cs typeface="Poppins Light" pitchFamily="2" charset="77"/>
            </a:endParaRPr>
          </a:p>
        </p:txBody>
      </p:sp>
      <p:sp>
        <p:nvSpPr>
          <p:cNvPr id="4" name="Rectangle 3">
            <a:extLst>
              <a:ext uri="{FF2B5EF4-FFF2-40B4-BE49-F238E27FC236}">
                <a16:creationId xmlns:a16="http://schemas.microsoft.com/office/drawing/2014/main" id="{1ACBBE55-B4F9-17C4-3F9C-1F5B01E38217}"/>
              </a:ext>
            </a:extLst>
          </p:cNvPr>
          <p:cNvSpPr/>
          <p:nvPr/>
        </p:nvSpPr>
        <p:spPr>
          <a:xfrm>
            <a:off x="719443" y="1217611"/>
            <a:ext cx="10871195" cy="851025"/>
          </a:xfrm>
          <a:prstGeom prst="rect">
            <a:avLst/>
          </a:prstGeom>
        </p:spPr>
        <p:txBody>
          <a:bodyPr wrap="square">
            <a:noAutofit/>
          </a:bodyPr>
          <a:lstStyle/>
          <a:p>
            <a:pPr>
              <a:lnSpc>
                <a:spcPct val="115000"/>
              </a:lnSpc>
              <a:spcAft>
                <a:spcPts val="600"/>
              </a:spcAft>
              <a:buClr>
                <a:schemeClr val="accent4"/>
              </a:buClr>
            </a:pPr>
            <a:r>
              <a:rPr lang="en-US" sz="1400" dirty="0">
                <a:effectLst/>
                <a:latin typeface="Raleway" panose="020B0503030101060003" pitchFamily="34" charset="77"/>
                <a:ea typeface="Avenir" panose="02000503020000020003" pitchFamily="2" charset="0"/>
              </a:rPr>
              <a:t>Organize a discussion with the following community members to plan for homeless system disruption. Use this discussion to talk about the signals you’ve identified in the L</a:t>
            </a:r>
            <a:r>
              <a:rPr lang="en-US" sz="1400" dirty="0">
                <a:latin typeface="Raleway" panose="020B0503030101060003" pitchFamily="34" charset="77"/>
                <a:ea typeface="Avenir" panose="02000503020000020003" pitchFamily="2" charset="0"/>
              </a:rPr>
              <a:t>andscape Analysis </a:t>
            </a:r>
            <a:r>
              <a:rPr lang="en-US" sz="1400" dirty="0">
                <a:effectLst/>
                <a:latin typeface="Raleway" panose="020B0503030101060003" pitchFamily="34" charset="77"/>
                <a:ea typeface="Avenir" panose="02000503020000020003" pitchFamily="2" charset="0"/>
              </a:rPr>
              <a:t>that would dramatically impact your services and how you plan to activate </a:t>
            </a:r>
            <a:r>
              <a:rPr lang="en-US" sz="1400" dirty="0">
                <a:latin typeface="Raleway" panose="020B0503030101060003" pitchFamily="34" charset="77"/>
                <a:ea typeface="Avenir" panose="02000503020000020003" pitchFamily="2" charset="0"/>
              </a:rPr>
              <a:t>your homeless system</a:t>
            </a:r>
            <a:r>
              <a:rPr lang="en-US" sz="1400" dirty="0">
                <a:effectLst/>
                <a:latin typeface="Raleway" panose="020B0503030101060003" pitchFamily="34" charset="77"/>
                <a:ea typeface="Avenir" panose="02000503020000020003" pitchFamily="2" charset="0"/>
              </a:rPr>
              <a:t>. </a:t>
            </a:r>
            <a:r>
              <a:rPr lang="en-US" sz="1400" dirty="0">
                <a:latin typeface="Raleway" panose="020B0503030101060003" pitchFamily="34" charset="77"/>
                <a:ea typeface="Avenir" panose="02000503020000020003" pitchFamily="2" charset="0"/>
              </a:rPr>
              <a:t>Invite the following people and anyone from the next slide who is key within your jurisdiction.</a:t>
            </a:r>
            <a:endParaRPr lang="en-US" sz="1400" dirty="0">
              <a:effectLst/>
              <a:latin typeface="Raleway" panose="020B0503030101060003" pitchFamily="34" charset="77"/>
              <a:ea typeface="Avenir" panose="02000503020000020003" pitchFamily="2" charset="0"/>
            </a:endParaRPr>
          </a:p>
          <a:p>
            <a:pPr>
              <a:lnSpc>
                <a:spcPct val="115000"/>
              </a:lnSpc>
              <a:spcAft>
                <a:spcPts val="600"/>
              </a:spcAft>
              <a:buClr>
                <a:schemeClr val="accent4"/>
              </a:buClr>
            </a:pPr>
            <a:endParaRPr lang="en-US" sz="1400" dirty="0">
              <a:highlight>
                <a:srgbClr val="FFFF00"/>
              </a:highlight>
              <a:latin typeface="Raleway" panose="020B0503030101060003" pitchFamily="34" charset="77"/>
              <a:ea typeface="Avenir" panose="02000503020000020003" pitchFamily="2" charset="0"/>
            </a:endParaRPr>
          </a:p>
          <a:p>
            <a:pPr>
              <a:lnSpc>
                <a:spcPct val="115000"/>
              </a:lnSpc>
              <a:spcAft>
                <a:spcPts val="600"/>
              </a:spcAft>
              <a:buClr>
                <a:schemeClr val="accent4"/>
              </a:buClr>
            </a:pPr>
            <a:endParaRPr lang="en-US" sz="1400" dirty="0">
              <a:effectLst/>
              <a:highlight>
                <a:srgbClr val="FFFF00"/>
              </a:highlight>
              <a:latin typeface="Raleway" panose="020B0503030101060003" pitchFamily="34" charset="77"/>
              <a:ea typeface="Avenir" panose="02000503020000020003" pitchFamily="2" charset="0"/>
            </a:endParaRPr>
          </a:p>
        </p:txBody>
      </p:sp>
      <p:cxnSp>
        <p:nvCxnSpPr>
          <p:cNvPr id="6" name="Straight Connector 5">
            <a:extLst>
              <a:ext uri="{FF2B5EF4-FFF2-40B4-BE49-F238E27FC236}">
                <a16:creationId xmlns:a16="http://schemas.microsoft.com/office/drawing/2014/main" id="{08EDD47E-4BA2-3AC7-6AEB-B65C7A31E20B}"/>
              </a:ext>
            </a:extLst>
          </p:cNvPr>
          <p:cNvCxnSpPr>
            <a:cxnSpLocks/>
          </p:cNvCxnSpPr>
          <p:nvPr/>
        </p:nvCxnSpPr>
        <p:spPr>
          <a:xfrm>
            <a:off x="803072" y="1017621"/>
            <a:ext cx="576020"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16C18F8C-29C5-736D-4DE9-8F78F1350D30}"/>
              </a:ext>
            </a:extLst>
          </p:cNvPr>
          <p:cNvSpPr/>
          <p:nvPr/>
        </p:nvSpPr>
        <p:spPr>
          <a:xfrm>
            <a:off x="0" y="0"/>
            <a:ext cx="299803" cy="6858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a:extLst>
              <a:ext uri="{FF2B5EF4-FFF2-40B4-BE49-F238E27FC236}">
                <a16:creationId xmlns:a16="http://schemas.microsoft.com/office/drawing/2014/main" id="{022CE5F9-EF20-5CAC-C8F5-CBF0DA5DB47F}"/>
              </a:ext>
            </a:extLst>
          </p:cNvPr>
          <p:cNvGraphicFramePr>
            <a:graphicFrameLocks noGrp="1"/>
          </p:cNvGraphicFramePr>
          <p:nvPr>
            <p:extLst>
              <p:ext uri="{D42A27DB-BD31-4B8C-83A1-F6EECF244321}">
                <p14:modId xmlns:p14="http://schemas.microsoft.com/office/powerpoint/2010/main" val="3363809497"/>
              </p:ext>
            </p:extLst>
          </p:nvPr>
        </p:nvGraphicFramePr>
        <p:xfrm>
          <a:off x="803072" y="2166257"/>
          <a:ext cx="11042457" cy="4391844"/>
        </p:xfrm>
        <a:graphic>
          <a:graphicData uri="http://schemas.openxmlformats.org/drawingml/2006/table">
            <a:tbl>
              <a:tblPr firstRow="1" bandRow="1">
                <a:tableStyleId>{5C22544A-7EE6-4342-B048-85BDC9FD1C3A}</a:tableStyleId>
              </a:tblPr>
              <a:tblGrid>
                <a:gridCol w="1275444">
                  <a:extLst>
                    <a:ext uri="{9D8B030D-6E8A-4147-A177-3AD203B41FA5}">
                      <a16:colId xmlns:a16="http://schemas.microsoft.com/office/drawing/2014/main" val="1592391554"/>
                    </a:ext>
                  </a:extLst>
                </a:gridCol>
                <a:gridCol w="1066800">
                  <a:extLst>
                    <a:ext uri="{9D8B030D-6E8A-4147-A177-3AD203B41FA5}">
                      <a16:colId xmlns:a16="http://schemas.microsoft.com/office/drawing/2014/main" val="496078042"/>
                    </a:ext>
                  </a:extLst>
                </a:gridCol>
                <a:gridCol w="8700213">
                  <a:extLst>
                    <a:ext uri="{9D8B030D-6E8A-4147-A177-3AD203B41FA5}">
                      <a16:colId xmlns:a16="http://schemas.microsoft.com/office/drawing/2014/main" val="756836716"/>
                    </a:ext>
                  </a:extLst>
                </a:gridCol>
              </a:tblGrid>
              <a:tr h="642257">
                <a:tc>
                  <a:txBody>
                    <a:bodyPr/>
                    <a:lstStyle/>
                    <a:p>
                      <a:pPr algn="l"/>
                      <a:r>
                        <a:rPr lang="en-US" sz="1400" b="1" i="0" dirty="0">
                          <a:solidFill>
                            <a:schemeClr val="accent3"/>
                          </a:solidFill>
                          <a:latin typeface="Raleway" panose="020B0503030101060003" pitchFamily="34" charset="77"/>
                        </a:rPr>
                        <a:t>Program</a:t>
                      </a:r>
                    </a:p>
                  </a:txBody>
                  <a:tcPr anchor="ctr">
                    <a:lnL w="12700" cap="flat" cmpd="sng" algn="ctr">
                      <a:noFill/>
                      <a:prstDash val="solid"/>
                      <a:round/>
                      <a:headEnd type="none" w="med" len="med"/>
                      <a:tailEnd type="none" w="med" len="med"/>
                    </a:lnL>
                    <a:lnR w="6350" cap="flat" cmpd="sng" algn="ctr">
                      <a:solidFill>
                        <a:schemeClr val="accent2"/>
                      </a:solidFill>
                      <a:prstDash val="solid"/>
                      <a:round/>
                      <a:headEnd type="none" w="med" len="med"/>
                      <a:tailEnd type="none" w="med" len="med"/>
                    </a:lnR>
                    <a:lnT w="28575" cap="flat" cmpd="sng" algn="ctr">
                      <a:solidFill>
                        <a:schemeClr val="accent5"/>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l">
                        <a:lnSpc>
                          <a:spcPct val="90000"/>
                        </a:lnSpc>
                      </a:pPr>
                      <a:r>
                        <a:rPr lang="en-US" sz="1100" b="1" i="0" dirty="0">
                          <a:solidFill>
                            <a:schemeClr val="accent3"/>
                          </a:solidFill>
                          <a:latin typeface="Raleway" panose="020B0503030101060003" pitchFamily="34" charset="77"/>
                        </a:rPr>
                        <a:t>Ideal # of Agencies Represented</a:t>
                      </a:r>
                    </a:p>
                  </a:txBody>
                  <a:tcPr anchor="ctr">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28575" cap="flat" cmpd="sng" algn="ctr">
                      <a:solidFill>
                        <a:schemeClr val="accent5"/>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l"/>
                      <a:r>
                        <a:rPr lang="en-US" sz="1400" b="1" i="0" dirty="0">
                          <a:solidFill>
                            <a:schemeClr val="accent3"/>
                          </a:solidFill>
                          <a:latin typeface="Raleway" panose="020B0503030101060003" pitchFamily="34" charset="77"/>
                        </a:rPr>
                        <a:t>Why are they here and what do we want to ask them?</a:t>
                      </a:r>
                    </a:p>
                  </a:txBody>
                  <a:tcPr marT="91440" marB="91440" anchor="ctr">
                    <a:lnL w="6350" cap="flat" cmpd="sng" algn="ctr">
                      <a:solidFill>
                        <a:schemeClr val="accent2"/>
                      </a:solidFill>
                      <a:prstDash val="solid"/>
                      <a:round/>
                      <a:headEnd type="none" w="med" len="med"/>
                      <a:tailEnd type="none" w="med" len="med"/>
                    </a:lnL>
                    <a:lnR w="6350" cap="flat" cmpd="sng" algn="ctr">
                      <a:solidFill>
                        <a:schemeClr val="accent3">
                          <a:lumMod val="20000"/>
                          <a:lumOff val="80000"/>
                        </a:schemeClr>
                      </a:solidFill>
                      <a:prstDash val="solid"/>
                      <a:round/>
                      <a:headEnd type="none" w="med" len="med"/>
                      <a:tailEnd type="none" w="med" len="med"/>
                    </a:lnR>
                    <a:lnT w="28575" cap="flat" cmpd="sng" algn="ctr">
                      <a:solidFill>
                        <a:schemeClr val="accent5"/>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596733530"/>
                  </a:ext>
                </a:extLst>
              </a:tr>
              <a:tr h="1090114">
                <a:tc>
                  <a:txBody>
                    <a:bodyPr/>
                    <a:lstStyle/>
                    <a:p>
                      <a:pPr marL="137160" lvl="0" algn="l"/>
                      <a:r>
                        <a:rPr lang="en-US" sz="1100" b="1" i="0" dirty="0">
                          <a:solidFill>
                            <a:schemeClr val="accent3"/>
                          </a:solidFill>
                          <a:latin typeface="Raleway" panose="020B0503030101060003" pitchFamily="34" charset="77"/>
                        </a:rPr>
                        <a:t>City</a:t>
                      </a:r>
                    </a:p>
                    <a:p>
                      <a:pPr marL="137160" lvl="0" algn="l"/>
                      <a:r>
                        <a:rPr lang="en-US" sz="1100" b="0" i="0" dirty="0">
                          <a:solidFill>
                            <a:schemeClr val="accent3"/>
                          </a:solidFill>
                          <a:latin typeface="Raleway" panose="020B0503030101060003" pitchFamily="34" charset="77"/>
                        </a:rPr>
                        <a:t>ESG</a:t>
                      </a:r>
                    </a:p>
                  </a:txBody>
                  <a:tcPr marL="0" marT="91440">
                    <a:lnL w="12700" cap="flat" cmpd="sng" algn="ctr">
                      <a:no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37160" lvl="0" algn="ctr"/>
                      <a:r>
                        <a:rPr lang="en-US" sz="1100" b="1" i="0" dirty="0">
                          <a:solidFill>
                            <a:schemeClr val="accent3"/>
                          </a:solidFill>
                          <a:latin typeface="Raleway" panose="020B0503030101060003" pitchFamily="34" charset="77"/>
                        </a:rPr>
                        <a:t>1</a:t>
                      </a:r>
                    </a:p>
                  </a:txBody>
                  <a:tcPr marL="0" marT="91440">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lvl="0" algn="l">
                        <a:spcAft>
                          <a:spcPts val="600"/>
                        </a:spcAft>
                      </a:pPr>
                      <a:r>
                        <a:rPr lang="en-US" sz="1000" b="1" i="0" dirty="0">
                          <a:solidFill>
                            <a:schemeClr val="accent3"/>
                          </a:solidFill>
                          <a:latin typeface="Raleway" panose="020B0503030101060003" pitchFamily="34" charset="77"/>
                        </a:rPr>
                        <a:t>Primary entitlement funding for homelessness in the region and often represent local government. </a:t>
                      </a:r>
                      <a:endParaRPr lang="en-US" sz="1000" b="0" i="0" dirty="0">
                        <a:solidFill>
                          <a:schemeClr val="accent3"/>
                        </a:solidFill>
                        <a:latin typeface="Raleway" panose="020B0503030101060003" pitchFamily="34" charset="77"/>
                      </a:endParaRPr>
                    </a:p>
                    <a:p>
                      <a:pPr marL="0" lvl="0" algn="l">
                        <a:spcAft>
                          <a:spcPts val="600"/>
                        </a:spcAft>
                      </a:pPr>
                      <a:r>
                        <a:rPr lang="en-US" sz="900" b="0" i="0" dirty="0">
                          <a:solidFill>
                            <a:schemeClr val="accent3"/>
                          </a:solidFill>
                          <a:latin typeface="Raleway" panose="020B0503030101060003" pitchFamily="34" charset="77"/>
                        </a:rPr>
                        <a:t>What is the intent of local municipal leaders? </a:t>
                      </a:r>
                      <a:br>
                        <a:rPr lang="en-US" sz="900" b="0" i="0" dirty="0">
                          <a:solidFill>
                            <a:schemeClr val="accent3"/>
                          </a:solidFill>
                          <a:latin typeface="Raleway" panose="020B0503030101060003" pitchFamily="34" charset="77"/>
                        </a:rPr>
                      </a:br>
                      <a:r>
                        <a:rPr lang="en-US" sz="900" b="0" i="0" dirty="0">
                          <a:solidFill>
                            <a:schemeClr val="accent3"/>
                          </a:solidFill>
                          <a:latin typeface="Raleway" panose="020B0503030101060003" pitchFamily="34" charset="77"/>
                        </a:rPr>
                        <a:t>What are upcoming or contemplated changes to city policy and priorities?  </a:t>
                      </a:r>
                      <a:br>
                        <a:rPr lang="en-US" sz="900" b="0" i="0" dirty="0">
                          <a:solidFill>
                            <a:schemeClr val="accent3"/>
                          </a:solidFill>
                          <a:latin typeface="Raleway" panose="020B0503030101060003" pitchFamily="34" charset="77"/>
                        </a:rPr>
                      </a:br>
                      <a:r>
                        <a:rPr lang="en-US" sz="900" b="0" i="0" dirty="0">
                          <a:solidFill>
                            <a:schemeClr val="accent3"/>
                          </a:solidFill>
                          <a:latin typeface="Raleway" panose="020B0503030101060003" pitchFamily="34" charset="77"/>
                        </a:rPr>
                        <a:t>Are they on track to spend money? Is the City open to recommendations to shifts in funding based on changing environment?  </a:t>
                      </a:r>
                      <a:br>
                        <a:rPr lang="en-US" sz="900" b="0" i="0" dirty="0">
                          <a:solidFill>
                            <a:schemeClr val="accent3"/>
                          </a:solidFill>
                          <a:latin typeface="Raleway" panose="020B0503030101060003" pitchFamily="34" charset="77"/>
                        </a:rPr>
                      </a:br>
                      <a:r>
                        <a:rPr lang="en-US" sz="900" b="0" i="0" dirty="0">
                          <a:solidFill>
                            <a:schemeClr val="accent3"/>
                          </a:solidFill>
                          <a:latin typeface="Raleway" panose="020B0503030101060003" pitchFamily="34" charset="77"/>
                        </a:rPr>
                        <a:t>How does the City want to channel feedback and important information about impacts to the social safety net?</a:t>
                      </a:r>
                      <a:endParaRPr lang="en-US" sz="1000" b="0" i="0" dirty="0">
                        <a:solidFill>
                          <a:schemeClr val="accent3"/>
                        </a:solidFill>
                        <a:latin typeface="Raleway" panose="020B0503030101060003" pitchFamily="34" charset="77"/>
                      </a:endParaRPr>
                    </a:p>
                  </a:txBody>
                  <a:tcPr marR="0" marT="91440" marB="91440">
                    <a:lnL w="6350" cap="flat" cmpd="sng" algn="ctr">
                      <a:solidFill>
                        <a:schemeClr val="accent2"/>
                      </a:solidFill>
                      <a:prstDash val="solid"/>
                      <a:round/>
                      <a:headEnd type="none" w="med" len="med"/>
                      <a:tailEnd type="none" w="med" len="med"/>
                    </a:lnL>
                    <a:lnR w="6350" cap="flat" cmpd="sng" algn="ctr">
                      <a:solidFill>
                        <a:schemeClr val="accent3">
                          <a:lumMod val="20000"/>
                          <a:lumOff val="8000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30063325"/>
                  </a:ext>
                </a:extLst>
              </a:tr>
              <a:tr h="1792571">
                <a:tc>
                  <a:txBody>
                    <a:bodyPr/>
                    <a:lstStyle/>
                    <a:p>
                      <a:pPr marL="137160" lvl="0" algn="l"/>
                      <a:r>
                        <a:rPr lang="en-US" sz="1100" b="1" i="0" dirty="0">
                          <a:solidFill>
                            <a:schemeClr val="accent3"/>
                          </a:solidFill>
                          <a:latin typeface="Raleway" panose="020B0503030101060003" pitchFamily="34" charset="77"/>
                        </a:rPr>
                        <a:t>County </a:t>
                      </a:r>
                      <a:r>
                        <a:rPr lang="en-US" sz="1100" b="0" i="0" dirty="0">
                          <a:solidFill>
                            <a:schemeClr val="accent3"/>
                          </a:solidFill>
                          <a:latin typeface="Raleway" panose="020B0503030101060003" pitchFamily="34" charset="77"/>
                        </a:rPr>
                        <a:t>Healthcare/</a:t>
                      </a:r>
                      <a:br>
                        <a:rPr lang="en-US" sz="1100" b="0" i="0" dirty="0">
                          <a:solidFill>
                            <a:schemeClr val="accent3"/>
                          </a:solidFill>
                          <a:latin typeface="Raleway" panose="020B0503030101060003" pitchFamily="34" charset="77"/>
                        </a:rPr>
                      </a:br>
                      <a:r>
                        <a:rPr lang="en-US" sz="1100" b="0" i="0" dirty="0">
                          <a:solidFill>
                            <a:schemeClr val="accent3"/>
                          </a:solidFill>
                          <a:latin typeface="Raleway" panose="020B0503030101060003" pitchFamily="34" charset="77"/>
                        </a:rPr>
                        <a:t>Behavioral Health </a:t>
                      </a:r>
                    </a:p>
                  </a:txBody>
                  <a:tcPr marL="0" marT="91440">
                    <a:lnL w="12700" cap="flat" cmpd="sng" algn="ctr">
                      <a:no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37160" lvl="0" algn="ctr"/>
                      <a:r>
                        <a:rPr lang="en-US" sz="1100" b="1" i="0" dirty="0">
                          <a:solidFill>
                            <a:schemeClr val="accent3"/>
                          </a:solidFill>
                          <a:latin typeface="Raleway" panose="020B0503030101060003" pitchFamily="34" charset="77"/>
                        </a:rPr>
                        <a:t>1 </a:t>
                      </a:r>
                      <a:br>
                        <a:rPr lang="en-US" sz="1100" b="1" i="0" dirty="0">
                          <a:solidFill>
                            <a:schemeClr val="accent3"/>
                          </a:solidFill>
                          <a:latin typeface="Raleway" panose="020B0503030101060003" pitchFamily="34" charset="77"/>
                        </a:rPr>
                      </a:br>
                      <a:br>
                        <a:rPr lang="en-US" sz="1100" b="1" i="0" dirty="0">
                          <a:solidFill>
                            <a:schemeClr val="accent3"/>
                          </a:solidFill>
                          <a:latin typeface="Raleway" panose="020B0503030101060003" pitchFamily="34" charset="77"/>
                        </a:rPr>
                      </a:br>
                      <a:r>
                        <a:rPr lang="en-US" sz="1100" b="1" i="0" dirty="0">
                          <a:solidFill>
                            <a:schemeClr val="accent3"/>
                          </a:solidFill>
                          <a:latin typeface="Raleway" panose="020B0503030101060003" pitchFamily="34" charset="77"/>
                        </a:rPr>
                        <a:t>(</a:t>
                      </a:r>
                      <a:r>
                        <a:rPr lang="en-US" sz="1100" b="1" i="1" dirty="0">
                          <a:solidFill>
                            <a:schemeClr val="accent3"/>
                          </a:solidFill>
                          <a:latin typeface="Raleway" panose="020B0503030101060003" pitchFamily="34" charset="77"/>
                        </a:rPr>
                        <a:t>2</a:t>
                      </a:r>
                      <a:r>
                        <a:rPr lang="en-US" sz="1100" b="0" i="0" dirty="0">
                          <a:solidFill>
                            <a:schemeClr val="accent3"/>
                          </a:solidFill>
                          <a:latin typeface="Raleway" panose="020B0503030101060003" pitchFamily="34" charset="77"/>
                        </a:rPr>
                        <a:t> if separate agencies for behavioral health)</a:t>
                      </a:r>
                    </a:p>
                  </a:txBody>
                  <a:tcPr marL="0" marT="91440">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l" rtl="0">
                        <a:spcAft>
                          <a:spcPts val="600"/>
                        </a:spcAft>
                      </a:pPr>
                      <a:r>
                        <a:rPr lang="en-US" sz="1000" b="1" i="0" kern="1200" dirty="0">
                          <a:solidFill>
                            <a:schemeClr val="accent3"/>
                          </a:solidFill>
                          <a:latin typeface="Raleway" panose="020B0503030101060003" pitchFamily="34" charset="77"/>
                          <a:ea typeface="+mn-ea"/>
                          <a:cs typeface="+mn-cs"/>
                        </a:rPr>
                        <a:t>These partners often coordinate, directly provide or fund healthcare services for People Experiencing Homelessness.</a:t>
                      </a:r>
                    </a:p>
                    <a:p>
                      <a:pPr algn="l" rtl="0"/>
                      <a:r>
                        <a:rPr lang="en-US" sz="900" b="0" i="0" kern="1200" dirty="0">
                          <a:solidFill>
                            <a:schemeClr val="accent3"/>
                          </a:solidFill>
                          <a:latin typeface="Raleway" panose="020B0503030101060003" pitchFamily="34" charset="77"/>
                          <a:ea typeface="+mn-ea"/>
                          <a:cs typeface="+mn-cs"/>
                        </a:rPr>
                        <a:t>Has funding for services to people experiencing homelessness shifted? If yes how? If no, do we expect them to change soon? </a:t>
                      </a:r>
                    </a:p>
                    <a:p>
                      <a:pPr algn="l" rtl="0"/>
                      <a:r>
                        <a:rPr lang="en-US" sz="900" b="0" i="0" kern="1200" dirty="0">
                          <a:solidFill>
                            <a:schemeClr val="accent3"/>
                          </a:solidFill>
                          <a:latin typeface="Raleway" panose="020B0503030101060003" pitchFamily="34" charset="77"/>
                          <a:ea typeface="+mn-ea"/>
                          <a:cs typeface="+mn-cs"/>
                        </a:rPr>
                        <a:t>What services could potentially continue even with shifts in funding?</a:t>
                      </a:r>
                    </a:p>
                    <a:p>
                      <a:pPr algn="l" rtl="0"/>
                      <a:r>
                        <a:rPr lang="en-US" sz="900" b="0" i="0" kern="1200" dirty="0">
                          <a:solidFill>
                            <a:schemeClr val="accent3"/>
                          </a:solidFill>
                          <a:latin typeface="Raleway" panose="020B0503030101060003" pitchFamily="34" charset="77"/>
                          <a:ea typeface="+mn-ea"/>
                          <a:cs typeface="+mn-cs"/>
                        </a:rPr>
                        <a:t>If mobile services are diminished, could remaining services shift to providing services in shelter settings?  Would that make sense?  Are any preparatory conversations with funders appropriate? Can the CoC help through letters of support, or other mechanisms like a request to funders for increased flexibilities?</a:t>
                      </a:r>
                    </a:p>
                    <a:p>
                      <a:pPr marL="0" algn="l" defTabSz="914400" rtl="0" eaLnBrk="1" latinLnBrk="0" hangingPunct="1"/>
                      <a:r>
                        <a:rPr lang="en-US" sz="900" b="0" i="0" kern="1200" dirty="0">
                          <a:solidFill>
                            <a:schemeClr val="accent3"/>
                          </a:solidFill>
                          <a:latin typeface="Raleway" panose="020B0503030101060003" pitchFamily="34" charset="77"/>
                          <a:ea typeface="+mn-ea"/>
                          <a:cs typeface="+mn-cs"/>
                        </a:rPr>
                        <a:t>Do they have a plan of how they will reduce services to people experiencing homelessness if funding is cut? </a:t>
                      </a:r>
                    </a:p>
                    <a:p>
                      <a:pPr marL="0" algn="l" defTabSz="914400" rtl="0" eaLnBrk="1" latinLnBrk="0" hangingPunct="1"/>
                      <a:r>
                        <a:rPr lang="en-US" sz="900" b="0" i="0" kern="1200" dirty="0">
                          <a:solidFill>
                            <a:schemeClr val="accent3"/>
                          </a:solidFill>
                          <a:latin typeface="Raleway" panose="020B0503030101060003" pitchFamily="34" charset="77"/>
                          <a:ea typeface="+mn-ea"/>
                          <a:cs typeface="+mn-cs"/>
                        </a:rPr>
                        <a:t>What are your county partners’ biggest concern regarding funding for services or programs for people experiencing homelessness?</a:t>
                      </a:r>
                    </a:p>
                    <a:p>
                      <a:pPr marL="0" algn="l" defTabSz="914400" rtl="0" eaLnBrk="1" latinLnBrk="0" hangingPunct="1"/>
                      <a:r>
                        <a:rPr lang="en-US" sz="900" b="0" i="0" dirty="0">
                          <a:solidFill>
                            <a:schemeClr val="accent3"/>
                          </a:solidFill>
                          <a:latin typeface="Raleway" panose="020B0503030101060003" pitchFamily="34" charset="77"/>
                        </a:rPr>
                        <a:t>How can these programs best provide their services to households as landscapes change? </a:t>
                      </a:r>
                    </a:p>
                    <a:p>
                      <a:pPr marL="0" algn="l" defTabSz="914400" rtl="0" eaLnBrk="1" latinLnBrk="0" hangingPunct="1"/>
                      <a:r>
                        <a:rPr lang="en-US" sz="900" b="0" i="0" dirty="0">
                          <a:solidFill>
                            <a:schemeClr val="accent3"/>
                          </a:solidFill>
                          <a:latin typeface="Raleway" panose="020B0503030101060003" pitchFamily="34" charset="77"/>
                        </a:rPr>
                        <a:t>How will partnerships change as service funding shifts?  </a:t>
                      </a:r>
                    </a:p>
                    <a:p>
                      <a:pPr marL="0" algn="l" defTabSz="914400" rtl="0" eaLnBrk="1" latinLnBrk="0" hangingPunct="1"/>
                      <a:r>
                        <a:rPr lang="en-US" sz="900" b="0" i="0" dirty="0">
                          <a:solidFill>
                            <a:schemeClr val="accent3"/>
                          </a:solidFill>
                          <a:latin typeface="Raleway" panose="020B0503030101060003" pitchFamily="34" charset="77"/>
                        </a:rPr>
                        <a:t>What planning and support is there for people who were previously eligible and are now rendered ineligible?</a:t>
                      </a:r>
                    </a:p>
                  </a:txBody>
                  <a:tcPr marT="91440" marB="91440">
                    <a:lnL w="6350" cap="flat" cmpd="sng" algn="ctr">
                      <a:solidFill>
                        <a:schemeClr val="accent2"/>
                      </a:solidFill>
                      <a:prstDash val="solid"/>
                      <a:round/>
                      <a:headEnd type="none" w="med" len="med"/>
                      <a:tailEnd type="none" w="med" len="med"/>
                    </a:lnL>
                    <a:lnR w="6350" cap="flat" cmpd="sng" algn="ctr">
                      <a:solidFill>
                        <a:schemeClr val="accent3">
                          <a:lumMod val="20000"/>
                          <a:lumOff val="8000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560785292"/>
                  </a:ext>
                </a:extLst>
              </a:tr>
              <a:tr h="866902">
                <a:tc>
                  <a:txBody>
                    <a:bodyPr/>
                    <a:lstStyle/>
                    <a:p>
                      <a:pPr marL="137160" lvl="0" algn="l"/>
                      <a:r>
                        <a:rPr lang="en-US" sz="1100" b="1" i="0" dirty="0">
                          <a:solidFill>
                            <a:schemeClr val="accent3"/>
                          </a:solidFill>
                          <a:latin typeface="Raleway" panose="020B0503030101060003" pitchFamily="34" charset="77"/>
                        </a:rPr>
                        <a:t>CoC Lead</a:t>
                      </a:r>
                    </a:p>
                  </a:txBody>
                  <a:tcPr marL="0" marT="91440">
                    <a:lnL w="12700" cap="flat" cmpd="sng" algn="ctr">
                      <a:no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37160" lvl="0" algn="ctr"/>
                      <a:r>
                        <a:rPr lang="en-US" sz="1100" b="1" i="0" kern="1200" dirty="0">
                          <a:solidFill>
                            <a:schemeClr val="accent3"/>
                          </a:solidFill>
                          <a:latin typeface="Raleway" panose="020B0503030101060003" pitchFamily="34" charset="77"/>
                          <a:ea typeface="+mn-ea"/>
                          <a:cs typeface="+mn-cs"/>
                        </a:rPr>
                        <a:t>1</a:t>
                      </a:r>
                    </a:p>
                  </a:txBody>
                  <a:tcPr marL="0" marT="91440">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l"/>
                      <a:r>
                        <a:rPr lang="en-US" sz="900" b="0" i="0" kern="1200" dirty="0">
                          <a:solidFill>
                            <a:schemeClr val="accent3"/>
                          </a:solidFill>
                          <a:latin typeface="Raleway" panose="020B0503030101060003" pitchFamily="34" charset="77"/>
                          <a:ea typeface="+mn-ea"/>
                          <a:cs typeface="+mn-cs"/>
                        </a:rPr>
                        <a:t>What is the data telling us about inflow and outflow? </a:t>
                      </a:r>
                    </a:p>
                    <a:p>
                      <a:pPr algn="l"/>
                      <a:r>
                        <a:rPr lang="en-US" sz="900" b="0" i="0" kern="1200" dirty="0">
                          <a:solidFill>
                            <a:schemeClr val="accent3"/>
                          </a:solidFill>
                          <a:latin typeface="Raleway" panose="020B0503030101060003" pitchFamily="34" charset="77"/>
                          <a:ea typeface="+mn-ea"/>
                          <a:cs typeface="+mn-cs"/>
                        </a:rPr>
                        <a:t>Are we seeing more people come into our CoC? </a:t>
                      </a:r>
                    </a:p>
                    <a:p>
                      <a:pPr algn="l"/>
                      <a:r>
                        <a:rPr lang="en-US" sz="900" b="0" i="0" kern="1200" dirty="0">
                          <a:solidFill>
                            <a:schemeClr val="accent3"/>
                          </a:solidFill>
                          <a:latin typeface="Raleway" panose="020B0503030101060003" pitchFamily="34" charset="77"/>
                          <a:ea typeface="+mn-ea"/>
                          <a:cs typeface="+mn-cs"/>
                        </a:rPr>
                        <a:t>Are we spending down all our CoC resources?</a:t>
                      </a:r>
                    </a:p>
                    <a:p>
                      <a:pPr algn="l"/>
                      <a:r>
                        <a:rPr lang="en-US" sz="900" b="0" i="0" kern="1200" dirty="0">
                          <a:solidFill>
                            <a:schemeClr val="accent3"/>
                          </a:solidFill>
                          <a:latin typeface="Raleway" panose="020B0503030101060003" pitchFamily="34" charset="77"/>
                          <a:ea typeface="+mn-ea"/>
                          <a:cs typeface="+mn-cs"/>
                        </a:rPr>
                        <a:t>Can you provide local situational awareness updates?</a:t>
                      </a:r>
                    </a:p>
                  </a:txBody>
                  <a:tcPr marT="91440" marB="91440">
                    <a:lnL w="6350" cap="flat" cmpd="sng" algn="ctr">
                      <a:solidFill>
                        <a:schemeClr val="accent2"/>
                      </a:solidFill>
                      <a:prstDash val="solid"/>
                      <a:round/>
                      <a:headEnd type="none" w="med" len="med"/>
                      <a:tailEnd type="none" w="med" len="med"/>
                    </a:lnL>
                    <a:lnR w="6350" cap="flat" cmpd="sng" algn="ctr">
                      <a:solidFill>
                        <a:schemeClr val="accent3">
                          <a:lumMod val="20000"/>
                          <a:lumOff val="8000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653454783"/>
                  </a:ext>
                </a:extLst>
              </a:tr>
            </a:tbl>
          </a:graphicData>
        </a:graphic>
      </p:graphicFrame>
    </p:spTree>
    <p:extLst>
      <p:ext uri="{BB962C8B-B14F-4D97-AF65-F5344CB8AC3E}">
        <p14:creationId xmlns:p14="http://schemas.microsoft.com/office/powerpoint/2010/main" val="41131054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20BE54-EFBD-CB16-86C0-E80929D8F830}"/>
            </a:ext>
          </a:extLst>
        </p:cNvPr>
        <p:cNvGrpSpPr/>
        <p:nvPr/>
      </p:nvGrpSpPr>
      <p:grpSpPr>
        <a:xfrm>
          <a:off x="0" y="0"/>
          <a:ext cx="0" cy="0"/>
          <a:chOff x="0" y="0"/>
          <a:chExt cx="0" cy="0"/>
        </a:xfrm>
      </p:grpSpPr>
      <p:sp>
        <p:nvSpPr>
          <p:cNvPr id="3" name="Title 39">
            <a:extLst>
              <a:ext uri="{FF2B5EF4-FFF2-40B4-BE49-F238E27FC236}">
                <a16:creationId xmlns:a16="http://schemas.microsoft.com/office/drawing/2014/main" id="{0BB34446-065A-BD5D-4EC9-B72541FD4153}"/>
              </a:ext>
            </a:extLst>
          </p:cNvPr>
          <p:cNvSpPr txBox="1">
            <a:spLocks/>
          </p:cNvSpPr>
          <p:nvPr/>
        </p:nvSpPr>
        <p:spPr>
          <a:xfrm>
            <a:off x="675335" y="431423"/>
            <a:ext cx="11321014" cy="58619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en-GB" sz="2400" dirty="0">
                <a:solidFill>
                  <a:schemeClr val="accent3"/>
                </a:solidFill>
                <a:latin typeface="Poppins SemiBold" panose="00000700000000000000" pitchFamily="2" charset="0"/>
                <a:cs typeface="Poppins SemiBold" panose="00000700000000000000" pitchFamily="2" charset="0"/>
              </a:rPr>
              <a:t>Step 2: </a:t>
            </a:r>
            <a:r>
              <a:rPr lang="en-GB" sz="2400" dirty="0">
                <a:latin typeface="Poppins Light" pitchFamily="2" charset="77"/>
                <a:cs typeface="Poppins Light" pitchFamily="2" charset="77"/>
              </a:rPr>
              <a:t>Activating Partners</a:t>
            </a:r>
            <a:endParaRPr lang="en-US" sz="2400" i="1" dirty="0">
              <a:solidFill>
                <a:schemeClr val="accent3"/>
              </a:solidFill>
              <a:latin typeface="Poppins Light" pitchFamily="2" charset="77"/>
              <a:ea typeface="Lato Black" panose="020F0502020204030203" pitchFamily="34" charset="0"/>
              <a:cs typeface="Poppins Light" pitchFamily="2" charset="77"/>
            </a:endParaRPr>
          </a:p>
        </p:txBody>
      </p:sp>
      <p:sp>
        <p:nvSpPr>
          <p:cNvPr id="4" name="Rectangle 3">
            <a:extLst>
              <a:ext uri="{FF2B5EF4-FFF2-40B4-BE49-F238E27FC236}">
                <a16:creationId xmlns:a16="http://schemas.microsoft.com/office/drawing/2014/main" id="{969772B6-05B7-AB2F-685B-A73F7EF9B2C6}"/>
              </a:ext>
            </a:extLst>
          </p:cNvPr>
          <p:cNvSpPr/>
          <p:nvPr/>
        </p:nvSpPr>
        <p:spPr>
          <a:xfrm>
            <a:off x="719443" y="1217611"/>
            <a:ext cx="10871195" cy="851025"/>
          </a:xfrm>
          <a:prstGeom prst="rect">
            <a:avLst/>
          </a:prstGeom>
        </p:spPr>
        <p:txBody>
          <a:bodyPr wrap="square">
            <a:noAutofit/>
          </a:bodyPr>
          <a:lstStyle/>
          <a:p>
            <a:pPr>
              <a:lnSpc>
                <a:spcPct val="115000"/>
              </a:lnSpc>
              <a:spcAft>
                <a:spcPts val="600"/>
              </a:spcAft>
              <a:buClr>
                <a:schemeClr val="accent4"/>
              </a:buClr>
            </a:pPr>
            <a:r>
              <a:rPr lang="en-US" sz="1400" dirty="0">
                <a:latin typeface="Raleway" panose="020B0503030101060003" pitchFamily="34" charset="77"/>
                <a:ea typeface="Avenir" panose="02000503020000020003" pitchFamily="2" charset="0"/>
              </a:rPr>
              <a:t>Organize a discussion with the following community members to plan for homeless system disruption. Use this discussion to talk about the signals you’ve identified in the Landscape Analysis that would dramatically impact your services and how you plan to activate your homeless system. Invite the following people and anyone from the next slide who is key within your jurisdiction.</a:t>
            </a:r>
          </a:p>
        </p:txBody>
      </p:sp>
      <p:cxnSp>
        <p:nvCxnSpPr>
          <p:cNvPr id="6" name="Straight Connector 5">
            <a:extLst>
              <a:ext uri="{FF2B5EF4-FFF2-40B4-BE49-F238E27FC236}">
                <a16:creationId xmlns:a16="http://schemas.microsoft.com/office/drawing/2014/main" id="{A64A7324-682B-75CC-D322-6441DA277261}"/>
              </a:ext>
            </a:extLst>
          </p:cNvPr>
          <p:cNvCxnSpPr>
            <a:cxnSpLocks/>
          </p:cNvCxnSpPr>
          <p:nvPr/>
        </p:nvCxnSpPr>
        <p:spPr>
          <a:xfrm>
            <a:off x="803072" y="1017621"/>
            <a:ext cx="576020"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97F93370-C400-9B44-88E2-E00C8A46DF13}"/>
              </a:ext>
            </a:extLst>
          </p:cNvPr>
          <p:cNvSpPr/>
          <p:nvPr/>
        </p:nvSpPr>
        <p:spPr>
          <a:xfrm>
            <a:off x="0" y="0"/>
            <a:ext cx="299803" cy="6858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a:extLst>
              <a:ext uri="{FF2B5EF4-FFF2-40B4-BE49-F238E27FC236}">
                <a16:creationId xmlns:a16="http://schemas.microsoft.com/office/drawing/2014/main" id="{492DDAA4-EEAE-CAB9-F24C-046AED8B29B9}"/>
              </a:ext>
            </a:extLst>
          </p:cNvPr>
          <p:cNvGraphicFramePr>
            <a:graphicFrameLocks noGrp="1"/>
          </p:cNvGraphicFramePr>
          <p:nvPr>
            <p:extLst>
              <p:ext uri="{D42A27DB-BD31-4B8C-83A1-F6EECF244321}">
                <p14:modId xmlns:p14="http://schemas.microsoft.com/office/powerpoint/2010/main" val="1895562905"/>
              </p:ext>
            </p:extLst>
          </p:nvPr>
        </p:nvGraphicFramePr>
        <p:xfrm>
          <a:off x="803072" y="2166257"/>
          <a:ext cx="11042457" cy="4065508"/>
        </p:xfrm>
        <a:graphic>
          <a:graphicData uri="http://schemas.openxmlformats.org/drawingml/2006/table">
            <a:tbl>
              <a:tblPr firstRow="1" bandRow="1">
                <a:tableStyleId>{5C22544A-7EE6-4342-B048-85BDC9FD1C3A}</a:tableStyleId>
              </a:tblPr>
              <a:tblGrid>
                <a:gridCol w="1275444">
                  <a:extLst>
                    <a:ext uri="{9D8B030D-6E8A-4147-A177-3AD203B41FA5}">
                      <a16:colId xmlns:a16="http://schemas.microsoft.com/office/drawing/2014/main" val="1592391554"/>
                    </a:ext>
                  </a:extLst>
                </a:gridCol>
                <a:gridCol w="1066800">
                  <a:extLst>
                    <a:ext uri="{9D8B030D-6E8A-4147-A177-3AD203B41FA5}">
                      <a16:colId xmlns:a16="http://schemas.microsoft.com/office/drawing/2014/main" val="496078042"/>
                    </a:ext>
                  </a:extLst>
                </a:gridCol>
                <a:gridCol w="8700213">
                  <a:extLst>
                    <a:ext uri="{9D8B030D-6E8A-4147-A177-3AD203B41FA5}">
                      <a16:colId xmlns:a16="http://schemas.microsoft.com/office/drawing/2014/main" val="756836716"/>
                    </a:ext>
                  </a:extLst>
                </a:gridCol>
              </a:tblGrid>
              <a:tr h="642257">
                <a:tc>
                  <a:txBody>
                    <a:bodyPr/>
                    <a:lstStyle/>
                    <a:p>
                      <a:pPr algn="l"/>
                      <a:r>
                        <a:rPr lang="en-US" sz="1400" b="1" i="0" dirty="0">
                          <a:solidFill>
                            <a:schemeClr val="accent3"/>
                          </a:solidFill>
                          <a:latin typeface="Raleway" panose="020B0503030101060003" pitchFamily="34" charset="77"/>
                        </a:rPr>
                        <a:t>Program</a:t>
                      </a:r>
                    </a:p>
                  </a:txBody>
                  <a:tcPr anchor="ctr">
                    <a:lnL w="12700" cap="flat" cmpd="sng" algn="ctr">
                      <a:noFill/>
                      <a:prstDash val="solid"/>
                      <a:round/>
                      <a:headEnd type="none" w="med" len="med"/>
                      <a:tailEnd type="none" w="med" len="med"/>
                    </a:lnL>
                    <a:lnR w="6350" cap="flat" cmpd="sng" algn="ctr">
                      <a:solidFill>
                        <a:schemeClr val="accent2"/>
                      </a:solidFill>
                      <a:prstDash val="solid"/>
                      <a:round/>
                      <a:headEnd type="none" w="med" len="med"/>
                      <a:tailEnd type="none" w="med" len="med"/>
                    </a:lnR>
                    <a:lnT w="28575" cap="flat" cmpd="sng" algn="ctr">
                      <a:solidFill>
                        <a:schemeClr val="accent5"/>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l">
                        <a:lnSpc>
                          <a:spcPct val="90000"/>
                        </a:lnSpc>
                      </a:pPr>
                      <a:r>
                        <a:rPr lang="en-US" sz="1100" b="1" i="0" dirty="0">
                          <a:solidFill>
                            <a:schemeClr val="accent3"/>
                          </a:solidFill>
                          <a:latin typeface="Raleway" panose="020B0503030101060003" pitchFamily="34" charset="77"/>
                        </a:rPr>
                        <a:t>Ideal # of Agencies Represented</a:t>
                      </a:r>
                    </a:p>
                  </a:txBody>
                  <a:tcPr anchor="ctr">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28575" cap="flat" cmpd="sng" algn="ctr">
                      <a:solidFill>
                        <a:schemeClr val="accent5"/>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l"/>
                      <a:r>
                        <a:rPr lang="en-US" sz="1400" b="1" i="0" dirty="0">
                          <a:solidFill>
                            <a:schemeClr val="accent3"/>
                          </a:solidFill>
                          <a:latin typeface="Raleway" panose="020B0503030101060003" pitchFamily="34" charset="77"/>
                        </a:rPr>
                        <a:t>Why are they here and what do we want to ask them?</a:t>
                      </a:r>
                    </a:p>
                  </a:txBody>
                  <a:tcPr marT="91440" marB="91440" anchor="ctr">
                    <a:lnL w="6350" cap="flat" cmpd="sng" algn="ctr">
                      <a:solidFill>
                        <a:schemeClr val="accent2"/>
                      </a:solidFill>
                      <a:prstDash val="solid"/>
                      <a:round/>
                      <a:headEnd type="none" w="med" len="med"/>
                      <a:tailEnd type="none" w="med" len="med"/>
                    </a:lnL>
                    <a:lnR w="6350" cap="flat" cmpd="sng" algn="ctr">
                      <a:solidFill>
                        <a:schemeClr val="accent3">
                          <a:lumMod val="20000"/>
                          <a:lumOff val="80000"/>
                        </a:schemeClr>
                      </a:solidFill>
                      <a:prstDash val="solid"/>
                      <a:round/>
                      <a:headEnd type="none" w="med" len="med"/>
                      <a:tailEnd type="none" w="med" len="med"/>
                    </a:lnR>
                    <a:lnT w="28575" cap="flat" cmpd="sng" algn="ctr">
                      <a:solidFill>
                        <a:schemeClr val="accent5"/>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596733530"/>
                  </a:ext>
                </a:extLst>
              </a:tr>
              <a:tr h="1257754">
                <a:tc>
                  <a:txBody>
                    <a:bodyPr/>
                    <a:lstStyle/>
                    <a:p>
                      <a:pPr marL="137160" lvl="0" algn="l"/>
                      <a:r>
                        <a:rPr lang="en-US" sz="1100" b="1" i="0" dirty="0">
                          <a:solidFill>
                            <a:schemeClr val="accent3"/>
                          </a:solidFill>
                          <a:latin typeface="Raleway" panose="020B0503030101060003" pitchFamily="34" charset="77"/>
                        </a:rPr>
                        <a:t>Major Shelter Partners</a:t>
                      </a:r>
                      <a:endParaRPr lang="en-US" sz="1100" b="0" i="0" dirty="0">
                        <a:solidFill>
                          <a:schemeClr val="accent3"/>
                        </a:solidFill>
                        <a:latin typeface="Raleway" panose="020B0503030101060003" pitchFamily="34" charset="77"/>
                      </a:endParaRPr>
                    </a:p>
                  </a:txBody>
                  <a:tcPr marL="0" marT="91440">
                    <a:lnL w="12700" cap="flat" cmpd="sng" algn="ctr">
                      <a:no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37160" lvl="0" algn="ctr"/>
                      <a:r>
                        <a:rPr lang="en-US" sz="1100" b="1" i="0" dirty="0">
                          <a:solidFill>
                            <a:schemeClr val="accent3"/>
                          </a:solidFill>
                          <a:latin typeface="Raleway" panose="020B0503030101060003" pitchFamily="34" charset="77"/>
                        </a:rPr>
                        <a:t>2</a:t>
                      </a:r>
                    </a:p>
                  </a:txBody>
                  <a:tcPr marL="0" marT="91440">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spcAft>
                          <a:spcPts val="600"/>
                        </a:spcAft>
                      </a:pPr>
                      <a:r>
                        <a:rPr lang="en-US" sz="900" b="1" i="0" kern="1200" dirty="0">
                          <a:solidFill>
                            <a:schemeClr val="accent3"/>
                          </a:solidFill>
                          <a:latin typeface="Raleway" panose="020B0503030101060003" pitchFamily="34" charset="77"/>
                          <a:ea typeface="+mn-ea"/>
                          <a:cs typeface="+mn-cs"/>
                        </a:rPr>
                        <a:t>They will be some of your first reporters on change happening in the system.</a:t>
                      </a:r>
                    </a:p>
                    <a:p>
                      <a:r>
                        <a:rPr lang="en-US" sz="900" b="0" i="0" kern="1200" dirty="0">
                          <a:solidFill>
                            <a:schemeClr val="accent3"/>
                          </a:solidFill>
                          <a:latin typeface="Raleway" panose="020B0503030101060003" pitchFamily="34" charset="77"/>
                          <a:ea typeface="+mn-ea"/>
                          <a:cs typeface="+mn-cs"/>
                        </a:rPr>
                        <a:t>How is occupancy looking at the program level? </a:t>
                      </a:r>
                    </a:p>
                    <a:p>
                      <a:r>
                        <a:rPr lang="en-US" sz="900" b="0" i="0" kern="1200" dirty="0">
                          <a:solidFill>
                            <a:schemeClr val="accent3"/>
                          </a:solidFill>
                          <a:latin typeface="Raleway" panose="020B0503030101060003" pitchFamily="34" charset="77"/>
                          <a:ea typeface="+mn-ea"/>
                          <a:cs typeface="+mn-cs"/>
                        </a:rPr>
                        <a:t>Are we seeing new and different sub-populations appearing? </a:t>
                      </a:r>
                    </a:p>
                    <a:p>
                      <a:r>
                        <a:rPr lang="en-US" sz="900" b="0" i="0" kern="1200" dirty="0">
                          <a:solidFill>
                            <a:schemeClr val="accent3"/>
                          </a:solidFill>
                          <a:latin typeface="Raleway" panose="020B0503030101060003" pitchFamily="34" charset="77"/>
                          <a:ea typeface="+mn-ea"/>
                          <a:cs typeface="+mn-cs"/>
                        </a:rPr>
                        <a:t>What are the service needs? </a:t>
                      </a:r>
                    </a:p>
                    <a:p>
                      <a:r>
                        <a:rPr lang="en-US" sz="900" b="0" i="0" kern="1200" dirty="0">
                          <a:solidFill>
                            <a:schemeClr val="accent3"/>
                          </a:solidFill>
                          <a:latin typeface="Raleway" panose="020B0503030101060003" pitchFamily="34" charset="77"/>
                          <a:ea typeface="+mn-ea"/>
                          <a:cs typeface="+mn-cs"/>
                        </a:rPr>
                        <a:t>Is there a need for expansion of shelter beds?</a:t>
                      </a:r>
                    </a:p>
                    <a:p>
                      <a:r>
                        <a:rPr lang="en-US" sz="900" b="0" i="0" kern="1200" dirty="0">
                          <a:solidFill>
                            <a:schemeClr val="accent3"/>
                          </a:solidFill>
                          <a:latin typeface="Raleway" panose="020B0503030101060003" pitchFamily="34" charset="77"/>
                          <a:ea typeface="+mn-ea"/>
                          <a:cs typeface="+mn-cs"/>
                        </a:rPr>
                        <a:t>If so, by how much and what are the funding  implications? </a:t>
                      </a:r>
                    </a:p>
                    <a:p>
                      <a:r>
                        <a:rPr lang="en-US" sz="900" b="0" i="0" kern="1200" dirty="0">
                          <a:solidFill>
                            <a:schemeClr val="accent3"/>
                          </a:solidFill>
                          <a:latin typeface="Raleway" panose="020B0503030101060003" pitchFamily="34" charset="77"/>
                          <a:ea typeface="+mn-ea"/>
                          <a:cs typeface="+mn-cs"/>
                        </a:rPr>
                        <a:t>Should we be expecting more people this winter? </a:t>
                      </a:r>
                    </a:p>
                    <a:p>
                      <a:r>
                        <a:rPr lang="en-US" sz="900" b="0" i="0" kern="1200" dirty="0">
                          <a:solidFill>
                            <a:schemeClr val="accent3"/>
                          </a:solidFill>
                          <a:latin typeface="Raleway" panose="020B0503030101060003" pitchFamily="34" charset="77"/>
                          <a:ea typeface="+mn-ea"/>
                          <a:cs typeface="+mn-cs"/>
                        </a:rPr>
                        <a:t>If we had to bring more people inside from unsheltered settings, do we have place/space? </a:t>
                      </a:r>
                    </a:p>
                    <a:p>
                      <a:r>
                        <a:rPr lang="en-US" sz="900" b="0" i="0" kern="1200" dirty="0">
                          <a:solidFill>
                            <a:schemeClr val="accent3"/>
                          </a:solidFill>
                          <a:latin typeface="Raleway" panose="020B0503030101060003" pitchFamily="34" charset="77"/>
                          <a:ea typeface="+mn-ea"/>
                          <a:cs typeface="+mn-cs"/>
                        </a:rPr>
                        <a:t>What contingency shelter capacity can be activated in a future emergency? </a:t>
                      </a:r>
                    </a:p>
                    <a:p>
                      <a:r>
                        <a:rPr lang="en-US" sz="900" b="0" i="0" kern="1200" dirty="0">
                          <a:solidFill>
                            <a:schemeClr val="accent3"/>
                          </a:solidFill>
                          <a:latin typeface="Raleway" panose="020B0503030101060003" pitchFamily="34" charset="77"/>
                          <a:ea typeface="+mn-ea"/>
                          <a:cs typeface="+mn-cs"/>
                        </a:rPr>
                        <a:t>What additional funds are needed to activate? Is that reserve funding also in jeopardy?</a:t>
                      </a:r>
                    </a:p>
                  </a:txBody>
                  <a:tcPr marR="0" marT="91440" marB="91440">
                    <a:lnL w="6350" cap="flat" cmpd="sng" algn="ctr">
                      <a:solidFill>
                        <a:schemeClr val="accent2"/>
                      </a:solidFill>
                      <a:prstDash val="solid"/>
                      <a:round/>
                      <a:headEnd type="none" w="med" len="med"/>
                      <a:tailEnd type="none" w="med" len="med"/>
                    </a:lnL>
                    <a:lnR w="6350" cap="flat" cmpd="sng" algn="ctr">
                      <a:solidFill>
                        <a:schemeClr val="accent3">
                          <a:lumMod val="20000"/>
                          <a:lumOff val="8000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30063325"/>
                  </a:ext>
                </a:extLst>
              </a:tr>
              <a:tr h="1792571">
                <a:tc>
                  <a:txBody>
                    <a:bodyPr/>
                    <a:lstStyle/>
                    <a:p>
                      <a:pPr marL="137160" lvl="0" algn="l"/>
                      <a:r>
                        <a:rPr lang="en-US" sz="1100" b="1" i="0" dirty="0">
                          <a:solidFill>
                            <a:schemeClr val="accent3"/>
                          </a:solidFill>
                          <a:latin typeface="Raleway" panose="020B0503030101060003" pitchFamily="34" charset="77"/>
                        </a:rPr>
                        <a:t>Housing Authority Partner with the Largest Inventory</a:t>
                      </a:r>
                      <a:endParaRPr lang="en-US" sz="1100" b="0" i="0" dirty="0">
                        <a:solidFill>
                          <a:schemeClr val="accent3"/>
                        </a:solidFill>
                        <a:latin typeface="Raleway" panose="020B0503030101060003" pitchFamily="34" charset="77"/>
                      </a:endParaRPr>
                    </a:p>
                  </a:txBody>
                  <a:tcPr marL="0" marT="91440">
                    <a:lnL w="12700" cap="flat" cmpd="sng" algn="ctr">
                      <a:no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37160" lvl="0" algn="ctr"/>
                      <a:r>
                        <a:rPr lang="en-US" sz="1100" b="1" i="0" dirty="0">
                          <a:solidFill>
                            <a:schemeClr val="accent3"/>
                          </a:solidFill>
                          <a:latin typeface="Raleway" panose="020B0503030101060003" pitchFamily="34" charset="77"/>
                        </a:rPr>
                        <a:t>1 </a:t>
                      </a:r>
                      <a:br>
                        <a:rPr lang="en-US" sz="1100" b="1" i="0" dirty="0">
                          <a:solidFill>
                            <a:schemeClr val="accent3"/>
                          </a:solidFill>
                          <a:latin typeface="Raleway" panose="020B0503030101060003" pitchFamily="34" charset="77"/>
                        </a:rPr>
                      </a:br>
                      <a:r>
                        <a:rPr lang="en-US" sz="1100" b="0" i="0" dirty="0">
                          <a:solidFill>
                            <a:schemeClr val="accent3"/>
                          </a:solidFill>
                          <a:latin typeface="Raleway" panose="020B0503030101060003" pitchFamily="34" charset="77"/>
                        </a:rPr>
                        <a:t>or more</a:t>
                      </a:r>
                    </a:p>
                  </a:txBody>
                  <a:tcPr marL="0" marT="91440">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r>
                        <a:rPr lang="en-US" sz="900" b="0" i="0" kern="1200" dirty="0">
                          <a:solidFill>
                            <a:schemeClr val="accent3"/>
                          </a:solidFill>
                          <a:latin typeface="Raleway" panose="020B0503030101060003" pitchFamily="34" charset="77"/>
                          <a:ea typeface="+mn-ea"/>
                          <a:cs typeface="+mn-cs"/>
                        </a:rPr>
                        <a:t>Is the PHA in shortfall? </a:t>
                      </a:r>
                    </a:p>
                    <a:p>
                      <a:r>
                        <a:rPr lang="en-US" sz="900" b="0" i="0" kern="1200" dirty="0">
                          <a:solidFill>
                            <a:schemeClr val="accent3"/>
                          </a:solidFill>
                          <a:latin typeface="Raleway" panose="020B0503030101060003" pitchFamily="34" charset="77"/>
                          <a:ea typeface="+mn-ea"/>
                          <a:cs typeface="+mn-cs"/>
                        </a:rPr>
                        <a:t>Will this impact any special priorities that may exist locally for people experiencing homelessness?</a:t>
                      </a:r>
                    </a:p>
                    <a:p>
                      <a:r>
                        <a:rPr lang="en-US" sz="900" b="0" i="0" kern="1200" dirty="0">
                          <a:solidFill>
                            <a:schemeClr val="accent3"/>
                          </a:solidFill>
                          <a:latin typeface="Raleway" panose="020B0503030101060003" pitchFamily="34" charset="77"/>
                          <a:ea typeface="+mn-ea"/>
                          <a:cs typeface="+mn-cs"/>
                        </a:rPr>
                        <a:t>Is there a plan for people in EHVs who will lose their EHV? </a:t>
                      </a:r>
                    </a:p>
                    <a:p>
                      <a:r>
                        <a:rPr lang="en-US" sz="900" b="0" i="0" kern="1200" dirty="0">
                          <a:solidFill>
                            <a:schemeClr val="accent3"/>
                          </a:solidFill>
                          <a:latin typeface="Raleway" panose="020B0503030101060003" pitchFamily="34" charset="77"/>
                          <a:ea typeface="+mn-ea"/>
                          <a:cs typeface="+mn-cs"/>
                        </a:rPr>
                        <a:t>How many and when? </a:t>
                      </a:r>
                    </a:p>
                    <a:p>
                      <a:r>
                        <a:rPr lang="en-US" sz="900" b="0" i="0" kern="1200" dirty="0">
                          <a:solidFill>
                            <a:schemeClr val="accent3"/>
                          </a:solidFill>
                          <a:latin typeface="Raleway" panose="020B0503030101060003" pitchFamily="34" charset="77"/>
                          <a:ea typeface="+mn-ea"/>
                          <a:cs typeface="+mn-cs"/>
                        </a:rPr>
                        <a:t>Can we prioritize them for vouchers? </a:t>
                      </a:r>
                    </a:p>
                    <a:p>
                      <a:r>
                        <a:rPr lang="en-US" sz="900" b="0" i="0" kern="1200" dirty="0">
                          <a:solidFill>
                            <a:schemeClr val="accent3"/>
                          </a:solidFill>
                          <a:latin typeface="Raleway" panose="020B0503030101060003" pitchFamily="34" charset="77"/>
                          <a:ea typeface="+mn-ea"/>
                          <a:cs typeface="+mn-cs"/>
                        </a:rPr>
                        <a:t>What is the PHA's experience applying vouchers to shared housing?</a:t>
                      </a:r>
                    </a:p>
                  </a:txBody>
                  <a:tcPr marT="91440" marB="91440">
                    <a:lnL w="6350" cap="flat" cmpd="sng" algn="ctr">
                      <a:solidFill>
                        <a:schemeClr val="accent2"/>
                      </a:solidFill>
                      <a:prstDash val="solid"/>
                      <a:round/>
                      <a:headEnd type="none" w="med" len="med"/>
                      <a:tailEnd type="none" w="med" len="med"/>
                    </a:lnL>
                    <a:lnR w="6350" cap="flat" cmpd="sng" algn="ctr">
                      <a:solidFill>
                        <a:schemeClr val="accent3">
                          <a:lumMod val="20000"/>
                          <a:lumOff val="8000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560785292"/>
                  </a:ext>
                </a:extLst>
              </a:tr>
            </a:tbl>
          </a:graphicData>
        </a:graphic>
      </p:graphicFrame>
    </p:spTree>
    <p:extLst>
      <p:ext uri="{BB962C8B-B14F-4D97-AF65-F5344CB8AC3E}">
        <p14:creationId xmlns:p14="http://schemas.microsoft.com/office/powerpoint/2010/main" val="15742965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7C4280-9125-FF66-E948-6E96EB8BC28D}"/>
            </a:ext>
          </a:extLst>
        </p:cNvPr>
        <p:cNvGrpSpPr/>
        <p:nvPr/>
      </p:nvGrpSpPr>
      <p:grpSpPr>
        <a:xfrm>
          <a:off x="0" y="0"/>
          <a:ext cx="0" cy="0"/>
          <a:chOff x="0" y="0"/>
          <a:chExt cx="0" cy="0"/>
        </a:xfrm>
      </p:grpSpPr>
      <p:sp>
        <p:nvSpPr>
          <p:cNvPr id="3" name="Title 39">
            <a:extLst>
              <a:ext uri="{FF2B5EF4-FFF2-40B4-BE49-F238E27FC236}">
                <a16:creationId xmlns:a16="http://schemas.microsoft.com/office/drawing/2014/main" id="{12225E43-0999-3149-88DB-BA47F626BF1C}"/>
              </a:ext>
            </a:extLst>
          </p:cNvPr>
          <p:cNvSpPr txBox="1">
            <a:spLocks/>
          </p:cNvSpPr>
          <p:nvPr/>
        </p:nvSpPr>
        <p:spPr>
          <a:xfrm>
            <a:off x="675335" y="431423"/>
            <a:ext cx="11321014" cy="58619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en-GB" sz="2400" dirty="0">
                <a:solidFill>
                  <a:schemeClr val="accent3"/>
                </a:solidFill>
                <a:latin typeface="Poppins SemiBold" panose="00000700000000000000" pitchFamily="2" charset="0"/>
                <a:cs typeface="Poppins SemiBold" panose="00000700000000000000" pitchFamily="2" charset="0"/>
              </a:rPr>
              <a:t>Step 2: </a:t>
            </a:r>
            <a:r>
              <a:rPr lang="en-GB" sz="2400" dirty="0">
                <a:latin typeface="Poppins Light" pitchFamily="2" charset="77"/>
                <a:cs typeface="Poppins Light" pitchFamily="2" charset="77"/>
              </a:rPr>
              <a:t>Activating Partners</a:t>
            </a:r>
            <a:endParaRPr lang="en-US" sz="2400" i="1" dirty="0">
              <a:solidFill>
                <a:schemeClr val="accent3"/>
              </a:solidFill>
              <a:latin typeface="Poppins Light" pitchFamily="2" charset="77"/>
              <a:ea typeface="Lato Black" panose="020F0502020204030203" pitchFamily="34" charset="0"/>
              <a:cs typeface="Poppins Light" pitchFamily="2" charset="77"/>
            </a:endParaRPr>
          </a:p>
        </p:txBody>
      </p:sp>
      <p:sp>
        <p:nvSpPr>
          <p:cNvPr id="4" name="Rectangle 3">
            <a:extLst>
              <a:ext uri="{FF2B5EF4-FFF2-40B4-BE49-F238E27FC236}">
                <a16:creationId xmlns:a16="http://schemas.microsoft.com/office/drawing/2014/main" id="{40002E11-D17E-6A56-A2F0-A0C61DFC4414}"/>
              </a:ext>
            </a:extLst>
          </p:cNvPr>
          <p:cNvSpPr/>
          <p:nvPr/>
        </p:nvSpPr>
        <p:spPr>
          <a:xfrm>
            <a:off x="719443" y="1217611"/>
            <a:ext cx="10871195" cy="851025"/>
          </a:xfrm>
          <a:prstGeom prst="rect">
            <a:avLst/>
          </a:prstGeom>
        </p:spPr>
        <p:txBody>
          <a:bodyPr wrap="square">
            <a:noAutofit/>
          </a:bodyPr>
          <a:lstStyle/>
          <a:p>
            <a:pPr>
              <a:lnSpc>
                <a:spcPct val="115000"/>
              </a:lnSpc>
              <a:spcAft>
                <a:spcPts val="600"/>
              </a:spcAft>
              <a:buClr>
                <a:schemeClr val="accent4"/>
              </a:buClr>
            </a:pPr>
            <a:r>
              <a:rPr lang="en-US" sz="1400" dirty="0">
                <a:latin typeface="Raleway" panose="020B0503030101060003" pitchFamily="34" charset="77"/>
                <a:ea typeface="Avenir" panose="02000503020000020003" pitchFamily="2" charset="0"/>
              </a:rPr>
              <a:t>Organize a discussion with the following community members to plan for homeless system disruption. Use this discussion to talk about the signals you’ve identified in the Landscape Analysis that would dramatically impact your services and how you plan to activate your homeless system. Invite the following people and anyone from the next slide who is key within your jurisdiction.</a:t>
            </a:r>
          </a:p>
          <a:p>
            <a:pPr>
              <a:lnSpc>
                <a:spcPct val="115000"/>
              </a:lnSpc>
              <a:spcAft>
                <a:spcPts val="600"/>
              </a:spcAft>
              <a:buClr>
                <a:schemeClr val="accent4"/>
              </a:buClr>
            </a:pPr>
            <a:r>
              <a:rPr lang="en-US" sz="1400" dirty="0">
                <a:latin typeface="Raleway" panose="020B0503030101060003" pitchFamily="34" charset="77"/>
              </a:rPr>
              <a:t>.</a:t>
            </a:r>
          </a:p>
        </p:txBody>
      </p:sp>
      <p:cxnSp>
        <p:nvCxnSpPr>
          <p:cNvPr id="6" name="Straight Connector 5">
            <a:extLst>
              <a:ext uri="{FF2B5EF4-FFF2-40B4-BE49-F238E27FC236}">
                <a16:creationId xmlns:a16="http://schemas.microsoft.com/office/drawing/2014/main" id="{95859A55-3267-AEEF-B5FA-9AF256DDCFC4}"/>
              </a:ext>
            </a:extLst>
          </p:cNvPr>
          <p:cNvCxnSpPr>
            <a:cxnSpLocks/>
          </p:cNvCxnSpPr>
          <p:nvPr/>
        </p:nvCxnSpPr>
        <p:spPr>
          <a:xfrm>
            <a:off x="803072" y="1017621"/>
            <a:ext cx="576020"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20EC755D-D238-A9BC-FFC9-F37D74D85479}"/>
              </a:ext>
            </a:extLst>
          </p:cNvPr>
          <p:cNvSpPr/>
          <p:nvPr/>
        </p:nvSpPr>
        <p:spPr>
          <a:xfrm>
            <a:off x="0" y="0"/>
            <a:ext cx="299803" cy="6858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a:extLst>
              <a:ext uri="{FF2B5EF4-FFF2-40B4-BE49-F238E27FC236}">
                <a16:creationId xmlns:a16="http://schemas.microsoft.com/office/drawing/2014/main" id="{AC109D33-421B-B6AB-7CA9-6F319EEFB9CF}"/>
              </a:ext>
            </a:extLst>
          </p:cNvPr>
          <p:cNvGraphicFramePr>
            <a:graphicFrameLocks noGrp="1"/>
          </p:cNvGraphicFramePr>
          <p:nvPr>
            <p:extLst>
              <p:ext uri="{D42A27DB-BD31-4B8C-83A1-F6EECF244321}">
                <p14:modId xmlns:p14="http://schemas.microsoft.com/office/powerpoint/2010/main" val="3261461059"/>
              </p:ext>
            </p:extLst>
          </p:nvPr>
        </p:nvGraphicFramePr>
        <p:xfrm>
          <a:off x="803072" y="2166258"/>
          <a:ext cx="10115299" cy="3730598"/>
        </p:xfrm>
        <a:graphic>
          <a:graphicData uri="http://schemas.openxmlformats.org/drawingml/2006/table">
            <a:tbl>
              <a:tblPr firstRow="1" bandRow="1">
                <a:tableStyleId>{5C22544A-7EE6-4342-B048-85BDC9FD1C3A}</a:tableStyleId>
              </a:tblPr>
              <a:tblGrid>
                <a:gridCol w="1168354">
                  <a:extLst>
                    <a:ext uri="{9D8B030D-6E8A-4147-A177-3AD203B41FA5}">
                      <a16:colId xmlns:a16="http://schemas.microsoft.com/office/drawing/2014/main" val="1592391554"/>
                    </a:ext>
                  </a:extLst>
                </a:gridCol>
                <a:gridCol w="1103667">
                  <a:extLst>
                    <a:ext uri="{9D8B030D-6E8A-4147-A177-3AD203B41FA5}">
                      <a16:colId xmlns:a16="http://schemas.microsoft.com/office/drawing/2014/main" val="496078042"/>
                    </a:ext>
                  </a:extLst>
                </a:gridCol>
                <a:gridCol w="7843278">
                  <a:extLst>
                    <a:ext uri="{9D8B030D-6E8A-4147-A177-3AD203B41FA5}">
                      <a16:colId xmlns:a16="http://schemas.microsoft.com/office/drawing/2014/main" val="756836716"/>
                    </a:ext>
                  </a:extLst>
                </a:gridCol>
              </a:tblGrid>
              <a:tr h="674519">
                <a:tc>
                  <a:txBody>
                    <a:bodyPr/>
                    <a:lstStyle/>
                    <a:p>
                      <a:pPr algn="l"/>
                      <a:r>
                        <a:rPr lang="en-US" sz="1400" b="1" i="0" dirty="0">
                          <a:solidFill>
                            <a:schemeClr val="accent3"/>
                          </a:solidFill>
                          <a:latin typeface="Raleway" panose="020B0503030101060003" pitchFamily="34" charset="77"/>
                        </a:rPr>
                        <a:t>Program</a:t>
                      </a:r>
                    </a:p>
                  </a:txBody>
                  <a:tcPr anchor="ctr">
                    <a:lnL w="12700" cap="flat" cmpd="sng" algn="ctr">
                      <a:noFill/>
                      <a:prstDash val="solid"/>
                      <a:round/>
                      <a:headEnd type="none" w="med" len="med"/>
                      <a:tailEnd type="none" w="med" len="med"/>
                    </a:lnL>
                    <a:lnR w="6350" cap="flat" cmpd="sng" algn="ctr">
                      <a:solidFill>
                        <a:schemeClr val="accent2"/>
                      </a:solidFill>
                      <a:prstDash val="solid"/>
                      <a:round/>
                      <a:headEnd type="none" w="med" len="med"/>
                      <a:tailEnd type="none" w="med" len="med"/>
                    </a:lnR>
                    <a:lnT w="28575" cap="flat" cmpd="sng" algn="ctr">
                      <a:solidFill>
                        <a:schemeClr val="accent5"/>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l">
                        <a:lnSpc>
                          <a:spcPct val="90000"/>
                        </a:lnSpc>
                      </a:pPr>
                      <a:r>
                        <a:rPr lang="en-US" sz="1100" b="1" i="0" dirty="0">
                          <a:solidFill>
                            <a:schemeClr val="accent3"/>
                          </a:solidFill>
                          <a:latin typeface="Raleway" panose="020B0503030101060003" pitchFamily="34" charset="77"/>
                        </a:rPr>
                        <a:t>Ideal # of Agencies Represented</a:t>
                      </a:r>
                    </a:p>
                  </a:txBody>
                  <a:tcPr anchor="ctr">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28575" cap="flat" cmpd="sng" algn="ctr">
                      <a:solidFill>
                        <a:schemeClr val="accent5"/>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l"/>
                      <a:r>
                        <a:rPr lang="en-US" sz="1400" b="1" i="0" dirty="0">
                          <a:solidFill>
                            <a:schemeClr val="accent3"/>
                          </a:solidFill>
                          <a:latin typeface="Raleway" panose="020B0503030101060003" pitchFamily="34" charset="77"/>
                        </a:rPr>
                        <a:t>Why are they here and what do we want to ask them?</a:t>
                      </a:r>
                    </a:p>
                  </a:txBody>
                  <a:tcPr marT="91440" marB="91440" anchor="ctr">
                    <a:lnL w="6350" cap="flat" cmpd="sng" algn="ctr">
                      <a:solidFill>
                        <a:schemeClr val="accent2"/>
                      </a:solidFill>
                      <a:prstDash val="solid"/>
                      <a:round/>
                      <a:headEnd type="none" w="med" len="med"/>
                      <a:tailEnd type="none" w="med" len="med"/>
                    </a:lnL>
                    <a:lnR w="6350" cap="flat" cmpd="sng" algn="ctr">
                      <a:solidFill>
                        <a:schemeClr val="accent3">
                          <a:lumMod val="20000"/>
                          <a:lumOff val="80000"/>
                        </a:schemeClr>
                      </a:solidFill>
                      <a:prstDash val="solid"/>
                      <a:round/>
                      <a:headEnd type="none" w="med" len="med"/>
                      <a:tailEnd type="none" w="med" len="med"/>
                    </a:lnR>
                    <a:lnT w="28575" cap="flat" cmpd="sng" algn="ctr">
                      <a:solidFill>
                        <a:schemeClr val="accent5"/>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596733530"/>
                  </a:ext>
                </a:extLst>
              </a:tr>
              <a:tr h="1572963">
                <a:tc>
                  <a:txBody>
                    <a:bodyPr/>
                    <a:lstStyle/>
                    <a:p>
                      <a:pPr marL="137160" lvl="0" algn="l"/>
                      <a:r>
                        <a:rPr lang="en-US" sz="1100" b="1" i="0" dirty="0">
                          <a:solidFill>
                            <a:schemeClr val="accent3"/>
                          </a:solidFill>
                          <a:latin typeface="Raleway" panose="020B0503030101060003" pitchFamily="34" charset="77"/>
                        </a:rPr>
                        <a:t>Homeless Prevention</a:t>
                      </a:r>
                      <a:endParaRPr lang="en-US" sz="1100" b="0" i="0" dirty="0">
                        <a:solidFill>
                          <a:schemeClr val="accent3"/>
                        </a:solidFill>
                        <a:latin typeface="Raleway" panose="020B0503030101060003" pitchFamily="34" charset="77"/>
                      </a:endParaRPr>
                    </a:p>
                  </a:txBody>
                  <a:tcPr marL="0" marT="91440">
                    <a:lnL w="12700" cap="flat" cmpd="sng" algn="ctr">
                      <a:no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37160" lvl="0" algn="ctr"/>
                      <a:r>
                        <a:rPr lang="en-US" sz="1100" b="1" i="0" dirty="0">
                          <a:solidFill>
                            <a:schemeClr val="accent3"/>
                          </a:solidFill>
                          <a:latin typeface="Raleway" panose="020B0503030101060003" pitchFamily="34" charset="77"/>
                        </a:rPr>
                        <a:t>2</a:t>
                      </a:r>
                    </a:p>
                  </a:txBody>
                  <a:tcPr marL="0" marT="91440">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spcAft>
                          <a:spcPts val="600"/>
                        </a:spcAft>
                      </a:pPr>
                      <a:r>
                        <a:rPr lang="en-US" sz="900" b="1" i="0" kern="1200" dirty="0">
                          <a:solidFill>
                            <a:schemeClr val="accent3"/>
                          </a:solidFill>
                          <a:latin typeface="Raleway" panose="020B0503030101060003" pitchFamily="34" charset="77"/>
                          <a:ea typeface="+mn-ea"/>
                          <a:cs typeface="+mn-cs"/>
                        </a:rPr>
                        <a:t>They will be some of your first reporters on changes in need in the system.</a:t>
                      </a:r>
                    </a:p>
                    <a:p>
                      <a:r>
                        <a:rPr lang="en-US" sz="900" b="0" i="0" kern="1200" dirty="0">
                          <a:solidFill>
                            <a:schemeClr val="accent3"/>
                          </a:solidFill>
                          <a:latin typeface="Raleway" panose="020B0503030101060003" pitchFamily="34" charset="77"/>
                          <a:ea typeface="+mn-ea"/>
                          <a:cs typeface="+mn-cs"/>
                        </a:rPr>
                        <a:t>Is there increase in demand for prevention resources?</a:t>
                      </a:r>
                    </a:p>
                    <a:p>
                      <a:r>
                        <a:rPr lang="en-US" sz="900" b="0" i="0" kern="1200" dirty="0">
                          <a:solidFill>
                            <a:schemeClr val="accent3"/>
                          </a:solidFill>
                          <a:latin typeface="Raleway" panose="020B0503030101060003" pitchFamily="34" charset="77"/>
                          <a:ea typeface="+mn-ea"/>
                          <a:cs typeface="+mn-cs"/>
                        </a:rPr>
                        <a:t>If so, by whom? For what specific interventions? </a:t>
                      </a:r>
                    </a:p>
                    <a:p>
                      <a:r>
                        <a:rPr lang="en-US" sz="900" b="0" i="0" kern="1200" dirty="0">
                          <a:solidFill>
                            <a:schemeClr val="accent3"/>
                          </a:solidFill>
                          <a:latin typeface="Raleway" panose="020B0503030101060003" pitchFamily="34" charset="77"/>
                          <a:ea typeface="+mn-ea"/>
                          <a:cs typeface="+mn-cs"/>
                        </a:rPr>
                        <a:t>Is there a specific geography disproportionately impacted? </a:t>
                      </a:r>
                    </a:p>
                    <a:p>
                      <a:r>
                        <a:rPr lang="en-US" sz="900" b="0" i="0" kern="1200" dirty="0">
                          <a:solidFill>
                            <a:schemeClr val="accent3"/>
                          </a:solidFill>
                          <a:latin typeface="Raleway" panose="020B0503030101060003" pitchFamily="34" charset="77"/>
                          <a:ea typeface="+mn-ea"/>
                          <a:cs typeface="+mn-cs"/>
                        </a:rPr>
                        <a:t>When do you project your resources will be exhausted? </a:t>
                      </a:r>
                    </a:p>
                    <a:p>
                      <a:r>
                        <a:rPr lang="en-US" sz="900" b="0" i="0" kern="1200" dirty="0">
                          <a:solidFill>
                            <a:schemeClr val="accent3"/>
                          </a:solidFill>
                          <a:latin typeface="Raleway" panose="020B0503030101060003" pitchFamily="34" charset="77"/>
                          <a:ea typeface="+mn-ea"/>
                          <a:cs typeface="+mn-cs"/>
                        </a:rPr>
                        <a:t>How are you preparing for increased demand? </a:t>
                      </a:r>
                    </a:p>
                    <a:p>
                      <a:r>
                        <a:rPr lang="en-US" sz="900" b="0" i="0" kern="1200" dirty="0">
                          <a:solidFill>
                            <a:schemeClr val="accent3"/>
                          </a:solidFill>
                          <a:latin typeface="Raleway" panose="020B0503030101060003" pitchFamily="34" charset="77"/>
                          <a:ea typeface="+mn-ea"/>
                          <a:cs typeface="+mn-cs"/>
                        </a:rPr>
                        <a:t>Is there a path from Diversion to RRH that doesn't require a household to lose their housing if Diversion cannot resolve their housing instability? (Similar to progressive engagement via RRH to PSH)</a:t>
                      </a:r>
                    </a:p>
                  </a:txBody>
                  <a:tcPr marR="0" marT="91440" marB="91440">
                    <a:lnL w="6350" cap="flat" cmpd="sng" algn="ctr">
                      <a:solidFill>
                        <a:schemeClr val="accent2"/>
                      </a:solidFill>
                      <a:prstDash val="solid"/>
                      <a:round/>
                      <a:headEnd type="none" w="med" len="med"/>
                      <a:tailEnd type="none" w="med" len="med"/>
                    </a:lnL>
                    <a:lnR w="6350" cap="flat" cmpd="sng" algn="ctr">
                      <a:solidFill>
                        <a:schemeClr val="accent3">
                          <a:lumMod val="20000"/>
                          <a:lumOff val="8000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30063325"/>
                  </a:ext>
                </a:extLst>
              </a:tr>
              <a:tr h="1483116">
                <a:tc>
                  <a:txBody>
                    <a:bodyPr/>
                    <a:lstStyle/>
                    <a:p>
                      <a:pPr marL="137160" lvl="0" algn="l"/>
                      <a:r>
                        <a:rPr lang="en-US" sz="1100" b="1" i="0" dirty="0">
                          <a:solidFill>
                            <a:schemeClr val="accent3"/>
                          </a:solidFill>
                          <a:latin typeface="Raleway" panose="020B0503030101060003" pitchFamily="34" charset="77"/>
                        </a:rPr>
                        <a:t>Largest Permanent Supportive Housing Partner</a:t>
                      </a:r>
                      <a:endParaRPr lang="en-US" sz="1100" b="0" i="0" dirty="0">
                        <a:solidFill>
                          <a:schemeClr val="accent3"/>
                        </a:solidFill>
                        <a:latin typeface="Raleway" panose="020B0503030101060003" pitchFamily="34" charset="77"/>
                      </a:endParaRPr>
                    </a:p>
                  </a:txBody>
                  <a:tcPr marL="0" marT="91440">
                    <a:lnL w="12700" cap="flat" cmpd="sng" algn="ctr">
                      <a:no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37160" lvl="0" algn="ctr"/>
                      <a:r>
                        <a:rPr lang="en-US" sz="1100" b="1" i="0" dirty="0">
                          <a:solidFill>
                            <a:schemeClr val="accent3"/>
                          </a:solidFill>
                          <a:latin typeface="Raleway" panose="020B0503030101060003" pitchFamily="34" charset="77"/>
                        </a:rPr>
                        <a:t>1 </a:t>
                      </a:r>
                      <a:endParaRPr lang="en-US" sz="1100" b="0" i="0" dirty="0">
                        <a:solidFill>
                          <a:schemeClr val="accent3"/>
                        </a:solidFill>
                        <a:latin typeface="Raleway" panose="020B0503030101060003" pitchFamily="34" charset="77"/>
                      </a:endParaRPr>
                    </a:p>
                  </a:txBody>
                  <a:tcPr marL="0" marT="91440">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spcAft>
                          <a:spcPts val="600"/>
                        </a:spcAft>
                      </a:pPr>
                      <a:r>
                        <a:rPr lang="en-US" sz="900" b="1" i="0" kern="1200" dirty="0">
                          <a:solidFill>
                            <a:schemeClr val="accent3"/>
                          </a:solidFill>
                          <a:latin typeface="Raleway" panose="020B0503030101060003" pitchFamily="34" charset="77"/>
                          <a:ea typeface="+mn-ea"/>
                          <a:cs typeface="+mn-cs"/>
                        </a:rPr>
                        <a:t>PSH partners-they represent the largest footprint of housing in a community for people experiencing homelessness. They may be well leveraged, well resourced and well managed. They may be a partner you can rely on to flex to meet increased demand in the homeless response system. You want them at the table so that they can understand, and triage, emergent gaps. </a:t>
                      </a:r>
                    </a:p>
                    <a:p>
                      <a:r>
                        <a:rPr lang="en-US" sz="900" b="0" i="0" kern="1200" dirty="0">
                          <a:solidFill>
                            <a:schemeClr val="accent3"/>
                          </a:solidFill>
                          <a:latin typeface="Raleway" panose="020B0503030101060003" pitchFamily="34" charset="77"/>
                          <a:ea typeface="+mn-ea"/>
                          <a:cs typeface="+mn-cs"/>
                        </a:rPr>
                        <a:t>Could they flex to serve more people through their existing funding? </a:t>
                      </a:r>
                    </a:p>
                    <a:p>
                      <a:r>
                        <a:rPr lang="en-US" sz="900" b="0" i="0" kern="1200" dirty="0">
                          <a:solidFill>
                            <a:schemeClr val="accent3"/>
                          </a:solidFill>
                          <a:latin typeface="Raleway" panose="020B0503030101060003" pitchFamily="34" charset="77"/>
                          <a:ea typeface="+mn-ea"/>
                          <a:cs typeface="+mn-cs"/>
                        </a:rPr>
                        <a:t>Do the PSH providers regularly review their tenants for potential move-on opportunities?</a:t>
                      </a:r>
                    </a:p>
                  </a:txBody>
                  <a:tcPr marT="91440" marB="91440">
                    <a:lnL w="6350" cap="flat" cmpd="sng" algn="ctr">
                      <a:solidFill>
                        <a:schemeClr val="accent2"/>
                      </a:solidFill>
                      <a:prstDash val="solid"/>
                      <a:round/>
                      <a:headEnd type="none" w="med" len="med"/>
                      <a:tailEnd type="none" w="med" len="med"/>
                    </a:lnL>
                    <a:lnR w="6350" cap="flat" cmpd="sng" algn="ctr">
                      <a:solidFill>
                        <a:schemeClr val="accent3">
                          <a:lumMod val="20000"/>
                          <a:lumOff val="8000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560785292"/>
                  </a:ext>
                </a:extLst>
              </a:tr>
            </a:tbl>
          </a:graphicData>
        </a:graphic>
      </p:graphicFrame>
    </p:spTree>
    <p:extLst>
      <p:ext uri="{BB962C8B-B14F-4D97-AF65-F5344CB8AC3E}">
        <p14:creationId xmlns:p14="http://schemas.microsoft.com/office/powerpoint/2010/main" val="37857451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225C70-3D21-0702-6E81-B8782D13F20F}"/>
            </a:ext>
          </a:extLst>
        </p:cNvPr>
        <p:cNvGrpSpPr/>
        <p:nvPr/>
      </p:nvGrpSpPr>
      <p:grpSpPr>
        <a:xfrm>
          <a:off x="0" y="0"/>
          <a:ext cx="0" cy="0"/>
          <a:chOff x="0" y="0"/>
          <a:chExt cx="0" cy="0"/>
        </a:xfrm>
      </p:grpSpPr>
      <p:sp>
        <p:nvSpPr>
          <p:cNvPr id="3" name="Title 39">
            <a:extLst>
              <a:ext uri="{FF2B5EF4-FFF2-40B4-BE49-F238E27FC236}">
                <a16:creationId xmlns:a16="http://schemas.microsoft.com/office/drawing/2014/main" id="{A157D328-AADD-ED34-0B6C-F05F9881CAA0}"/>
              </a:ext>
            </a:extLst>
          </p:cNvPr>
          <p:cNvSpPr txBox="1">
            <a:spLocks/>
          </p:cNvSpPr>
          <p:nvPr/>
        </p:nvSpPr>
        <p:spPr>
          <a:xfrm>
            <a:off x="675335" y="431423"/>
            <a:ext cx="11321014" cy="58619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en-GB" sz="2400" dirty="0">
                <a:solidFill>
                  <a:schemeClr val="accent3"/>
                </a:solidFill>
                <a:latin typeface="Poppins SemiBold" panose="00000700000000000000" pitchFamily="2" charset="0"/>
                <a:cs typeface="Poppins SemiBold" panose="00000700000000000000" pitchFamily="2" charset="0"/>
              </a:rPr>
              <a:t>Step 2: </a:t>
            </a:r>
            <a:r>
              <a:rPr lang="en-GB" sz="2400" dirty="0">
                <a:latin typeface="Poppins Light" pitchFamily="2" charset="77"/>
                <a:cs typeface="Poppins Light" pitchFamily="2" charset="77"/>
              </a:rPr>
              <a:t>Activating Partners</a:t>
            </a:r>
            <a:endParaRPr lang="en-US" sz="2400" i="1" dirty="0">
              <a:solidFill>
                <a:schemeClr val="accent3"/>
              </a:solidFill>
              <a:latin typeface="Poppins Light" pitchFamily="2" charset="77"/>
              <a:ea typeface="Lato Black" panose="020F0502020204030203" pitchFamily="34" charset="0"/>
              <a:cs typeface="Poppins Light" pitchFamily="2" charset="77"/>
            </a:endParaRPr>
          </a:p>
        </p:txBody>
      </p:sp>
      <p:sp>
        <p:nvSpPr>
          <p:cNvPr id="4" name="Rectangle 3">
            <a:extLst>
              <a:ext uri="{FF2B5EF4-FFF2-40B4-BE49-F238E27FC236}">
                <a16:creationId xmlns:a16="http://schemas.microsoft.com/office/drawing/2014/main" id="{5F28933A-0A76-197C-AE16-D0E87026BEE3}"/>
              </a:ext>
            </a:extLst>
          </p:cNvPr>
          <p:cNvSpPr/>
          <p:nvPr/>
        </p:nvSpPr>
        <p:spPr>
          <a:xfrm>
            <a:off x="719443" y="1163181"/>
            <a:ext cx="10871195" cy="851025"/>
          </a:xfrm>
          <a:prstGeom prst="rect">
            <a:avLst/>
          </a:prstGeom>
        </p:spPr>
        <p:txBody>
          <a:bodyPr wrap="square">
            <a:noAutofit/>
          </a:bodyPr>
          <a:lstStyle/>
          <a:p>
            <a:pPr>
              <a:lnSpc>
                <a:spcPct val="115000"/>
              </a:lnSpc>
              <a:spcAft>
                <a:spcPts val="600"/>
              </a:spcAft>
              <a:buClr>
                <a:schemeClr val="accent4"/>
              </a:buClr>
            </a:pPr>
            <a:r>
              <a:rPr lang="en-US" sz="1400" dirty="0">
                <a:latin typeface="Raleway" panose="020B0503030101060003" pitchFamily="34" charset="77"/>
                <a:ea typeface="Avenir" panose="02000503020000020003" pitchFamily="2" charset="0"/>
              </a:rPr>
              <a:t>Organize a discussion with the following community members to plan for homeless system disruption. Use this discussion to talk about the signals you’ve identified in the Landscape Analysis that would dramatically impact your services and how you plan to activate your homeless system. Invite the following people and anyone from the next slide who is key within your jurisdiction.</a:t>
            </a:r>
          </a:p>
          <a:p>
            <a:pPr>
              <a:lnSpc>
                <a:spcPct val="115000"/>
              </a:lnSpc>
              <a:spcAft>
                <a:spcPts val="600"/>
              </a:spcAft>
              <a:buClr>
                <a:schemeClr val="accent4"/>
              </a:buClr>
            </a:pPr>
            <a:r>
              <a:rPr lang="en-US" sz="1400" dirty="0">
                <a:latin typeface="Raleway" panose="020B0503030101060003" pitchFamily="34" charset="77"/>
              </a:rPr>
              <a:t>.</a:t>
            </a:r>
          </a:p>
        </p:txBody>
      </p:sp>
      <p:cxnSp>
        <p:nvCxnSpPr>
          <p:cNvPr id="6" name="Straight Connector 5">
            <a:extLst>
              <a:ext uri="{FF2B5EF4-FFF2-40B4-BE49-F238E27FC236}">
                <a16:creationId xmlns:a16="http://schemas.microsoft.com/office/drawing/2014/main" id="{029FF199-04B0-D77E-BEBA-73F5E0809E5B}"/>
              </a:ext>
            </a:extLst>
          </p:cNvPr>
          <p:cNvCxnSpPr>
            <a:cxnSpLocks/>
          </p:cNvCxnSpPr>
          <p:nvPr/>
        </p:nvCxnSpPr>
        <p:spPr>
          <a:xfrm>
            <a:off x="803072" y="1017621"/>
            <a:ext cx="576020"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B4F4E18F-A480-12AE-3D2D-F73F3A690CD3}"/>
              </a:ext>
            </a:extLst>
          </p:cNvPr>
          <p:cNvSpPr/>
          <p:nvPr/>
        </p:nvSpPr>
        <p:spPr>
          <a:xfrm>
            <a:off x="0" y="0"/>
            <a:ext cx="299803" cy="6858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able 4">
            <a:extLst>
              <a:ext uri="{FF2B5EF4-FFF2-40B4-BE49-F238E27FC236}">
                <a16:creationId xmlns:a16="http://schemas.microsoft.com/office/drawing/2014/main" id="{E55E438C-FC49-61E6-4904-D3663B825945}"/>
              </a:ext>
            </a:extLst>
          </p:cNvPr>
          <p:cNvGraphicFramePr>
            <a:graphicFrameLocks noGrp="1"/>
          </p:cNvGraphicFramePr>
          <p:nvPr>
            <p:extLst>
              <p:ext uri="{D42A27DB-BD31-4B8C-83A1-F6EECF244321}">
                <p14:modId xmlns:p14="http://schemas.microsoft.com/office/powerpoint/2010/main" val="3183956504"/>
              </p:ext>
            </p:extLst>
          </p:nvPr>
        </p:nvGraphicFramePr>
        <p:xfrm>
          <a:off x="803072" y="2166258"/>
          <a:ext cx="10115299" cy="3450753"/>
        </p:xfrm>
        <a:graphic>
          <a:graphicData uri="http://schemas.openxmlformats.org/drawingml/2006/table">
            <a:tbl>
              <a:tblPr firstRow="1" bandRow="1">
                <a:tableStyleId>{5C22544A-7EE6-4342-B048-85BDC9FD1C3A}</a:tableStyleId>
              </a:tblPr>
              <a:tblGrid>
                <a:gridCol w="1168354">
                  <a:extLst>
                    <a:ext uri="{9D8B030D-6E8A-4147-A177-3AD203B41FA5}">
                      <a16:colId xmlns:a16="http://schemas.microsoft.com/office/drawing/2014/main" val="1592391554"/>
                    </a:ext>
                  </a:extLst>
                </a:gridCol>
                <a:gridCol w="1076574">
                  <a:extLst>
                    <a:ext uri="{9D8B030D-6E8A-4147-A177-3AD203B41FA5}">
                      <a16:colId xmlns:a16="http://schemas.microsoft.com/office/drawing/2014/main" val="496078042"/>
                    </a:ext>
                  </a:extLst>
                </a:gridCol>
                <a:gridCol w="7870371">
                  <a:extLst>
                    <a:ext uri="{9D8B030D-6E8A-4147-A177-3AD203B41FA5}">
                      <a16:colId xmlns:a16="http://schemas.microsoft.com/office/drawing/2014/main" val="756836716"/>
                    </a:ext>
                  </a:extLst>
                </a:gridCol>
              </a:tblGrid>
              <a:tr h="638646">
                <a:tc>
                  <a:txBody>
                    <a:bodyPr/>
                    <a:lstStyle/>
                    <a:p>
                      <a:pPr algn="l"/>
                      <a:r>
                        <a:rPr lang="en-US" sz="1400" b="1" i="0" dirty="0">
                          <a:solidFill>
                            <a:schemeClr val="accent3"/>
                          </a:solidFill>
                          <a:latin typeface="Raleway" panose="020B0503030101060003" pitchFamily="34" charset="77"/>
                        </a:rPr>
                        <a:t>Program</a:t>
                      </a:r>
                    </a:p>
                  </a:txBody>
                  <a:tcPr anchor="ctr">
                    <a:lnL w="12700" cap="flat" cmpd="sng" algn="ctr">
                      <a:noFill/>
                      <a:prstDash val="solid"/>
                      <a:round/>
                      <a:headEnd type="none" w="med" len="med"/>
                      <a:tailEnd type="none" w="med" len="med"/>
                    </a:lnL>
                    <a:lnR w="6350" cap="flat" cmpd="sng" algn="ctr">
                      <a:solidFill>
                        <a:schemeClr val="accent2"/>
                      </a:solidFill>
                      <a:prstDash val="solid"/>
                      <a:round/>
                      <a:headEnd type="none" w="med" len="med"/>
                      <a:tailEnd type="none" w="med" len="med"/>
                    </a:lnR>
                    <a:lnT w="28575" cap="flat" cmpd="sng" algn="ctr">
                      <a:solidFill>
                        <a:schemeClr val="accent5"/>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l">
                        <a:lnSpc>
                          <a:spcPct val="90000"/>
                        </a:lnSpc>
                      </a:pPr>
                      <a:r>
                        <a:rPr lang="en-US" sz="1100" b="1" i="0" dirty="0">
                          <a:solidFill>
                            <a:schemeClr val="accent3"/>
                          </a:solidFill>
                          <a:latin typeface="Raleway" panose="020B0503030101060003" pitchFamily="34" charset="77"/>
                        </a:rPr>
                        <a:t>Ideal # of Agencies Represented</a:t>
                      </a:r>
                    </a:p>
                  </a:txBody>
                  <a:tcPr anchor="ctr">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28575" cap="flat" cmpd="sng" algn="ctr">
                      <a:solidFill>
                        <a:schemeClr val="accent5"/>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l"/>
                      <a:r>
                        <a:rPr lang="en-US" sz="1400" b="1" i="0" dirty="0">
                          <a:solidFill>
                            <a:schemeClr val="accent3"/>
                          </a:solidFill>
                          <a:latin typeface="Raleway" panose="020B0503030101060003" pitchFamily="34" charset="77"/>
                        </a:rPr>
                        <a:t>Why are they here and what do we want to ask them?</a:t>
                      </a:r>
                    </a:p>
                  </a:txBody>
                  <a:tcPr marT="91440" marB="91440" anchor="ctr">
                    <a:lnL w="6350" cap="flat" cmpd="sng" algn="ctr">
                      <a:solidFill>
                        <a:schemeClr val="accent2"/>
                      </a:solidFill>
                      <a:prstDash val="solid"/>
                      <a:round/>
                      <a:headEnd type="none" w="med" len="med"/>
                      <a:tailEnd type="none" w="med" len="med"/>
                    </a:lnL>
                    <a:lnR w="6350" cap="flat" cmpd="sng" algn="ctr">
                      <a:solidFill>
                        <a:schemeClr val="accent3">
                          <a:lumMod val="20000"/>
                          <a:lumOff val="80000"/>
                        </a:schemeClr>
                      </a:solidFill>
                      <a:prstDash val="solid"/>
                      <a:round/>
                      <a:headEnd type="none" w="med" len="med"/>
                      <a:tailEnd type="none" w="med" len="med"/>
                    </a:lnR>
                    <a:lnT w="28575" cap="flat" cmpd="sng" algn="ctr">
                      <a:solidFill>
                        <a:schemeClr val="accent5"/>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596733530"/>
                  </a:ext>
                </a:extLst>
              </a:tr>
              <a:tr h="1407867">
                <a:tc>
                  <a:txBody>
                    <a:bodyPr/>
                    <a:lstStyle/>
                    <a:p>
                      <a:pPr marL="137160" lvl="0" algn="l"/>
                      <a:r>
                        <a:rPr lang="en-US" sz="1100" b="1" i="0" dirty="0">
                          <a:solidFill>
                            <a:schemeClr val="accent3"/>
                          </a:solidFill>
                          <a:latin typeface="Raleway" panose="020B0503030101060003" pitchFamily="34" charset="77"/>
                        </a:rPr>
                        <a:t>Law Enforcement</a:t>
                      </a:r>
                      <a:endParaRPr lang="en-US" sz="1100" b="0" i="0" dirty="0">
                        <a:solidFill>
                          <a:schemeClr val="accent3"/>
                        </a:solidFill>
                        <a:latin typeface="Raleway" panose="020B0503030101060003" pitchFamily="34" charset="77"/>
                      </a:endParaRPr>
                    </a:p>
                  </a:txBody>
                  <a:tcPr marL="0" marT="91440">
                    <a:lnL w="12700" cap="flat" cmpd="sng" algn="ctr">
                      <a:no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37160" lvl="0" algn="ctr"/>
                      <a:r>
                        <a:rPr lang="en-US" sz="1100" b="1" i="0" dirty="0">
                          <a:solidFill>
                            <a:schemeClr val="accent3"/>
                          </a:solidFill>
                          <a:latin typeface="Raleway" panose="020B0503030101060003" pitchFamily="34" charset="77"/>
                        </a:rPr>
                        <a:t>1</a:t>
                      </a:r>
                    </a:p>
                  </a:txBody>
                  <a:tcPr marL="0" marT="91440">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en-US" sz="900" b="1" i="0" kern="1200" dirty="0">
                          <a:solidFill>
                            <a:schemeClr val="accent3"/>
                          </a:solidFill>
                          <a:latin typeface="Raleway" panose="020B0503030101060003" pitchFamily="34" charset="77"/>
                          <a:ea typeface="+mn-ea"/>
                          <a:cs typeface="+mn-cs"/>
                        </a:rPr>
                        <a:t>Partner or coordination around the homeless response. You want to reciprocate good partnership and mutual support.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900" b="0" i="0" kern="1200" dirty="0">
                          <a:solidFill>
                            <a:schemeClr val="accent3"/>
                          </a:solidFill>
                          <a:latin typeface="Raleway" panose="020B0503030101060003" pitchFamily="34" charset="77"/>
                          <a:ea typeface="+mn-ea"/>
                          <a:cs typeface="+mn-cs"/>
                        </a:rPr>
                        <a:t>What are they seeing in terms of changing needs?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900" b="0" i="0" kern="1200" dirty="0">
                          <a:solidFill>
                            <a:schemeClr val="accent3"/>
                          </a:solidFill>
                          <a:latin typeface="Raleway" panose="020B0503030101060003" pitchFamily="34" charset="77"/>
                          <a:ea typeface="+mn-ea"/>
                          <a:cs typeface="+mn-cs"/>
                        </a:rPr>
                        <a:t>Are there new encampments popping up?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900" b="0" i="0" kern="1200" dirty="0">
                          <a:solidFill>
                            <a:schemeClr val="accent3"/>
                          </a:solidFill>
                          <a:latin typeface="Raleway" panose="020B0503030101060003" pitchFamily="34" charset="77"/>
                          <a:ea typeface="+mn-ea"/>
                          <a:cs typeface="+mn-cs"/>
                        </a:rPr>
                        <a:t>Do they know where to send people in need during this period of flux?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900" b="0" i="0" kern="1200" dirty="0">
                          <a:solidFill>
                            <a:schemeClr val="accent3"/>
                          </a:solidFill>
                          <a:latin typeface="Raleway" panose="020B0503030101060003" pitchFamily="34" charset="77"/>
                          <a:ea typeface="+mn-ea"/>
                          <a:cs typeface="+mn-cs"/>
                        </a:rPr>
                        <a:t>How has their response to people experiencing homelessness changed and how can the CoC support them to direct folks to available services?  Does placing access points or service partners in local jails make sense?</a:t>
                      </a:r>
                    </a:p>
                  </a:txBody>
                  <a:tcPr marR="0" marT="91440" marB="91440">
                    <a:lnL w="6350" cap="flat" cmpd="sng" algn="ctr">
                      <a:solidFill>
                        <a:schemeClr val="accent2"/>
                      </a:solidFill>
                      <a:prstDash val="solid"/>
                      <a:round/>
                      <a:headEnd type="none" w="med" len="med"/>
                      <a:tailEnd type="none" w="med" len="med"/>
                    </a:lnL>
                    <a:lnR w="6350" cap="flat" cmpd="sng" algn="ctr">
                      <a:solidFill>
                        <a:schemeClr val="accent3">
                          <a:lumMod val="20000"/>
                          <a:lumOff val="8000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230063325"/>
                  </a:ext>
                </a:extLst>
              </a:tr>
              <a:tr h="1404240">
                <a:tc>
                  <a:txBody>
                    <a:bodyPr/>
                    <a:lstStyle/>
                    <a:p>
                      <a:pPr marL="137160" lvl="0" algn="l"/>
                      <a:r>
                        <a:rPr lang="en-US" sz="1100" b="1" i="0" dirty="0">
                          <a:solidFill>
                            <a:schemeClr val="accent3"/>
                          </a:solidFill>
                          <a:latin typeface="Raleway" panose="020B0503030101060003" pitchFamily="34" charset="77"/>
                        </a:rPr>
                        <a:t>Other partners important to your community</a:t>
                      </a:r>
                      <a:endParaRPr lang="en-US" sz="1100" b="0" i="0" dirty="0">
                        <a:solidFill>
                          <a:schemeClr val="accent3"/>
                        </a:solidFill>
                        <a:latin typeface="Raleway" panose="020B0503030101060003" pitchFamily="34" charset="77"/>
                      </a:endParaRPr>
                    </a:p>
                  </a:txBody>
                  <a:tcPr marL="0" marT="91440">
                    <a:lnL w="12700" cap="flat" cmpd="sng" algn="ctr">
                      <a:no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37160" lvl="0" algn="ctr"/>
                      <a:r>
                        <a:rPr lang="en-US" sz="1100" b="1" i="0" dirty="0">
                          <a:solidFill>
                            <a:schemeClr val="accent3"/>
                          </a:solidFill>
                          <a:latin typeface="Raleway" panose="020B0503030101060003" pitchFamily="34" charset="77"/>
                        </a:rPr>
                        <a:t> </a:t>
                      </a:r>
                      <a:endParaRPr lang="en-US" sz="1100" b="0" i="0" dirty="0">
                        <a:solidFill>
                          <a:schemeClr val="accent3"/>
                        </a:solidFill>
                        <a:latin typeface="Raleway" panose="020B0503030101060003" pitchFamily="34" charset="77"/>
                      </a:endParaRPr>
                    </a:p>
                  </a:txBody>
                  <a:tcPr marL="0" marT="91440">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spcAft>
                          <a:spcPts val="600"/>
                        </a:spcAft>
                      </a:pPr>
                      <a:endParaRPr lang="en-US" sz="900" b="0" i="0" kern="1200" dirty="0">
                        <a:solidFill>
                          <a:schemeClr val="accent3"/>
                        </a:solidFill>
                        <a:latin typeface="Raleway" panose="020B0503030101060003" pitchFamily="34" charset="77"/>
                        <a:ea typeface="+mn-ea"/>
                        <a:cs typeface="+mn-cs"/>
                      </a:endParaRPr>
                    </a:p>
                  </a:txBody>
                  <a:tcPr marT="91440" marB="91440">
                    <a:lnL w="6350" cap="flat" cmpd="sng" algn="ctr">
                      <a:solidFill>
                        <a:schemeClr val="accent2"/>
                      </a:solidFill>
                      <a:prstDash val="solid"/>
                      <a:round/>
                      <a:headEnd type="none" w="med" len="med"/>
                      <a:tailEnd type="none" w="med" len="med"/>
                    </a:lnL>
                    <a:lnR w="6350" cap="flat" cmpd="sng" algn="ctr">
                      <a:solidFill>
                        <a:schemeClr val="accent3">
                          <a:lumMod val="20000"/>
                          <a:lumOff val="80000"/>
                        </a:schemeClr>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560785292"/>
                  </a:ext>
                </a:extLst>
              </a:tr>
            </a:tbl>
          </a:graphicData>
        </a:graphic>
      </p:graphicFrame>
    </p:spTree>
    <p:extLst>
      <p:ext uri="{BB962C8B-B14F-4D97-AF65-F5344CB8AC3E}">
        <p14:creationId xmlns:p14="http://schemas.microsoft.com/office/powerpoint/2010/main" val="21660306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C38B65-0162-01C2-0EE9-CE983D787070}"/>
            </a:ext>
          </a:extLst>
        </p:cNvPr>
        <p:cNvGrpSpPr/>
        <p:nvPr/>
      </p:nvGrpSpPr>
      <p:grpSpPr>
        <a:xfrm>
          <a:off x="0" y="0"/>
          <a:ext cx="0" cy="0"/>
          <a:chOff x="0" y="0"/>
          <a:chExt cx="0" cy="0"/>
        </a:xfrm>
      </p:grpSpPr>
      <p:sp>
        <p:nvSpPr>
          <p:cNvPr id="3" name="Title 39">
            <a:extLst>
              <a:ext uri="{FF2B5EF4-FFF2-40B4-BE49-F238E27FC236}">
                <a16:creationId xmlns:a16="http://schemas.microsoft.com/office/drawing/2014/main" id="{41D2871B-BA82-3F89-361A-77F4D202FCD2}"/>
              </a:ext>
            </a:extLst>
          </p:cNvPr>
          <p:cNvSpPr txBox="1">
            <a:spLocks/>
          </p:cNvSpPr>
          <p:nvPr/>
        </p:nvSpPr>
        <p:spPr>
          <a:xfrm>
            <a:off x="675335" y="431423"/>
            <a:ext cx="11321014" cy="58619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en-GB" sz="2400" dirty="0">
                <a:solidFill>
                  <a:schemeClr val="accent3"/>
                </a:solidFill>
                <a:latin typeface="Poppins SemiBold" panose="00000700000000000000" pitchFamily="2" charset="0"/>
                <a:cs typeface="Poppins SemiBold" panose="00000700000000000000" pitchFamily="2" charset="0"/>
              </a:rPr>
              <a:t>Step 2: </a:t>
            </a:r>
            <a:r>
              <a:rPr lang="en-GB" sz="2400" dirty="0">
                <a:latin typeface="Poppins Light" pitchFamily="2" charset="77"/>
                <a:cs typeface="Poppins Light" pitchFamily="2" charset="77"/>
              </a:rPr>
              <a:t>Activating Partners</a:t>
            </a:r>
            <a:endParaRPr lang="en-US" sz="2400" i="1" dirty="0">
              <a:solidFill>
                <a:schemeClr val="accent3"/>
              </a:solidFill>
              <a:latin typeface="Poppins Light" pitchFamily="2" charset="77"/>
              <a:ea typeface="Lato Black" panose="020F0502020204030203" pitchFamily="34" charset="0"/>
              <a:cs typeface="Poppins Light" pitchFamily="2" charset="77"/>
            </a:endParaRPr>
          </a:p>
        </p:txBody>
      </p:sp>
      <p:sp>
        <p:nvSpPr>
          <p:cNvPr id="4" name="Rectangle 3">
            <a:extLst>
              <a:ext uri="{FF2B5EF4-FFF2-40B4-BE49-F238E27FC236}">
                <a16:creationId xmlns:a16="http://schemas.microsoft.com/office/drawing/2014/main" id="{C4B4DB04-D4C1-F187-C015-727283518908}"/>
              </a:ext>
            </a:extLst>
          </p:cNvPr>
          <p:cNvSpPr/>
          <p:nvPr/>
        </p:nvSpPr>
        <p:spPr>
          <a:xfrm>
            <a:off x="719443" y="1412374"/>
            <a:ext cx="9894127" cy="1231671"/>
          </a:xfrm>
          <a:prstGeom prst="rect">
            <a:avLst/>
          </a:prstGeom>
        </p:spPr>
        <p:txBody>
          <a:bodyPr wrap="square">
            <a:noAutofit/>
          </a:bodyPr>
          <a:lstStyle/>
          <a:p>
            <a:pPr>
              <a:lnSpc>
                <a:spcPct val="115000"/>
              </a:lnSpc>
              <a:spcAft>
                <a:spcPts val="600"/>
              </a:spcAft>
              <a:buClr>
                <a:schemeClr val="accent4"/>
              </a:buClr>
            </a:pPr>
            <a:r>
              <a:rPr lang="en-US" sz="1200" dirty="0">
                <a:latin typeface="Raleway" panose="020B0503030101060003" pitchFamily="34" charset="77"/>
              </a:rPr>
              <a:t>Use the following questions to determine if there are any additional partners who should be at the meeting and what resources may be available during planning for activation of additional Emergency Shelters, PSH and RRH. </a:t>
            </a:r>
          </a:p>
          <a:p>
            <a:pPr>
              <a:lnSpc>
                <a:spcPct val="115000"/>
              </a:lnSpc>
              <a:spcAft>
                <a:spcPts val="600"/>
              </a:spcAft>
              <a:buClr>
                <a:schemeClr val="accent4"/>
              </a:buClr>
            </a:pPr>
            <a:r>
              <a:rPr lang="en-US" sz="1200" dirty="0">
                <a:latin typeface="Raleway" panose="020B0503030101060003" pitchFamily="34" charset="77"/>
              </a:rPr>
              <a:t>Consider if there have been natural disasters or emergencies that have happened within the recent past: Who stepped in? How did the community partner in new and different ways? What was leveraged that was unusual? </a:t>
            </a:r>
          </a:p>
          <a:p>
            <a:pPr>
              <a:lnSpc>
                <a:spcPct val="115000"/>
              </a:lnSpc>
              <a:spcAft>
                <a:spcPts val="600"/>
              </a:spcAft>
              <a:buClr>
                <a:schemeClr val="accent4"/>
              </a:buClr>
            </a:pPr>
            <a:endParaRPr lang="en-US" sz="1200" dirty="0">
              <a:latin typeface="Raleway" panose="020B0503030101060003" pitchFamily="34" charset="77"/>
            </a:endParaRPr>
          </a:p>
        </p:txBody>
      </p:sp>
      <p:cxnSp>
        <p:nvCxnSpPr>
          <p:cNvPr id="6" name="Straight Connector 5">
            <a:extLst>
              <a:ext uri="{FF2B5EF4-FFF2-40B4-BE49-F238E27FC236}">
                <a16:creationId xmlns:a16="http://schemas.microsoft.com/office/drawing/2014/main" id="{13B78EF4-3807-C5FE-88F5-80EA6C9F046E}"/>
              </a:ext>
            </a:extLst>
          </p:cNvPr>
          <p:cNvCxnSpPr>
            <a:cxnSpLocks/>
          </p:cNvCxnSpPr>
          <p:nvPr/>
        </p:nvCxnSpPr>
        <p:spPr>
          <a:xfrm>
            <a:off x="803072" y="930533"/>
            <a:ext cx="576020"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055161A7-7523-D50E-00A1-12F228248500}"/>
              </a:ext>
            </a:extLst>
          </p:cNvPr>
          <p:cNvSpPr/>
          <p:nvPr/>
        </p:nvSpPr>
        <p:spPr>
          <a:xfrm>
            <a:off x="0" y="0"/>
            <a:ext cx="299803" cy="6858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8" name="Table 7">
            <a:extLst>
              <a:ext uri="{FF2B5EF4-FFF2-40B4-BE49-F238E27FC236}">
                <a16:creationId xmlns:a16="http://schemas.microsoft.com/office/drawing/2014/main" id="{40F98708-2F94-F5B3-BFBE-69C6308D8782}"/>
              </a:ext>
            </a:extLst>
          </p:cNvPr>
          <p:cNvGraphicFramePr>
            <a:graphicFrameLocks noGrp="1"/>
          </p:cNvGraphicFramePr>
          <p:nvPr>
            <p:extLst>
              <p:ext uri="{D42A27DB-BD31-4B8C-83A1-F6EECF244321}">
                <p14:modId xmlns:p14="http://schemas.microsoft.com/office/powerpoint/2010/main" val="3818115624"/>
              </p:ext>
            </p:extLst>
          </p:nvPr>
        </p:nvGraphicFramePr>
        <p:xfrm>
          <a:off x="803072" y="2569024"/>
          <a:ext cx="9810498" cy="4013469"/>
        </p:xfrm>
        <a:graphic>
          <a:graphicData uri="http://schemas.openxmlformats.org/drawingml/2006/table">
            <a:tbl>
              <a:tblPr firstRow="1" bandRow="1">
                <a:tableStyleId>{5C22544A-7EE6-4342-B048-85BDC9FD1C3A}</a:tableStyleId>
              </a:tblPr>
              <a:tblGrid>
                <a:gridCol w="9810498">
                  <a:extLst>
                    <a:ext uri="{9D8B030D-6E8A-4147-A177-3AD203B41FA5}">
                      <a16:colId xmlns:a16="http://schemas.microsoft.com/office/drawing/2014/main" val="1006882640"/>
                    </a:ext>
                  </a:extLst>
                </a:gridCol>
              </a:tblGrid>
              <a:tr h="714698">
                <a:tc>
                  <a:txBody>
                    <a:bodyPr/>
                    <a:lstStyle/>
                    <a:p>
                      <a:pPr marL="36576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sz="1100" b="1" i="0" dirty="0">
                          <a:solidFill>
                            <a:schemeClr val="accent3"/>
                          </a:solidFill>
                          <a:latin typeface="Raleway" panose="020B0503030101060003" pitchFamily="34" charset="77"/>
                        </a:rPr>
                        <a:t>Which specific properties can be activated to expand sheltering or combined program/service delivery? </a:t>
                      </a:r>
                      <a:br>
                        <a:rPr lang="en-US" sz="1100" b="0" i="0" dirty="0">
                          <a:solidFill>
                            <a:schemeClr val="accent3"/>
                          </a:solidFill>
                          <a:latin typeface="Raleway" panose="020B0503030101060003" pitchFamily="34" charset="77"/>
                        </a:rPr>
                      </a:br>
                      <a:r>
                        <a:rPr lang="en-US" sz="1100" b="0" i="0" dirty="0">
                          <a:solidFill>
                            <a:schemeClr val="accent3"/>
                          </a:solidFill>
                          <a:latin typeface="Raleway" panose="020B0503030101060003" pitchFamily="34" charset="77"/>
                        </a:rPr>
                        <a:t>Disaster response authorities maintain, and often have lease agreements in place, for expanded shelter operations in emergencies.</a:t>
                      </a:r>
                    </a:p>
                  </a:txBody>
                  <a:tcPr marL="0" anchor="ctr">
                    <a:lnL w="12700" cap="flat" cmpd="sng" algn="ctr">
                      <a:noFill/>
                      <a:prstDash val="solid"/>
                      <a:round/>
                      <a:headEnd type="none" w="med" len="med"/>
                      <a:tailEnd type="none" w="med" len="med"/>
                    </a:lnL>
                    <a:lnR w="6350" cap="flat" cmpd="sng" algn="ctr">
                      <a:solidFill>
                        <a:schemeClr val="accent3">
                          <a:lumMod val="20000"/>
                          <a:lumOff val="80000"/>
                        </a:schemeClr>
                      </a:solidFill>
                      <a:prstDash val="solid"/>
                      <a:round/>
                      <a:headEnd type="none" w="med" len="med"/>
                      <a:tailEnd type="none" w="med" len="med"/>
                    </a:lnR>
                    <a:lnT w="28575" cap="flat" cmpd="sng" algn="ctr">
                      <a:solidFill>
                        <a:schemeClr val="accent5"/>
                      </a:solidFill>
                      <a:prstDash val="solid"/>
                      <a:round/>
                      <a:headEnd type="none" w="med" len="med"/>
                      <a:tailEnd type="none" w="med" len="med"/>
                    </a:lnT>
                    <a:lnB w="63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2306313885"/>
                  </a:ext>
                </a:extLst>
              </a:tr>
              <a:tr h="689563">
                <a:tc>
                  <a:txBody>
                    <a:bodyPr/>
                    <a:lstStyle/>
                    <a:p>
                      <a:pPr marL="365760" lvl="0" indent="-228600" algn="l">
                        <a:buFont typeface="+mj-lt"/>
                        <a:buAutoNum type="arabicPeriod" startAt="2"/>
                      </a:pPr>
                      <a:r>
                        <a:rPr lang="en-US" sz="1100" b="1" i="0" dirty="0">
                          <a:solidFill>
                            <a:schemeClr val="accent3"/>
                          </a:solidFill>
                          <a:latin typeface="Raleway" panose="020B0503030101060003" pitchFamily="34" charset="77"/>
                        </a:rPr>
                        <a:t>Who owns other buildings fit-for-purpose? </a:t>
                      </a:r>
                      <a:br>
                        <a:rPr lang="en-US" sz="1100" b="0" i="0" dirty="0">
                          <a:solidFill>
                            <a:schemeClr val="accent3"/>
                          </a:solidFill>
                          <a:latin typeface="Raleway" panose="020B0503030101060003" pitchFamily="34" charset="77"/>
                        </a:rPr>
                      </a:br>
                      <a:r>
                        <a:rPr lang="en-US" sz="1100" b="0" i="0" dirty="0">
                          <a:solidFill>
                            <a:schemeClr val="accent3"/>
                          </a:solidFill>
                          <a:latin typeface="Raleway" panose="020B0503030101060003" pitchFamily="34" charset="77"/>
                        </a:rPr>
                        <a:t>Who are your contacts there?  If unknown, municipal real estate staff can ascertain ownership and management contacts.</a:t>
                      </a:r>
                    </a:p>
                  </a:txBody>
                  <a:tcPr marL="0" anchor="ctr">
                    <a:lnL w="12700" cap="flat" cmpd="sng" algn="ctr">
                      <a:noFill/>
                      <a:prstDash val="solid"/>
                      <a:round/>
                      <a:headEnd type="none" w="med" len="med"/>
                      <a:tailEnd type="none" w="med" len="med"/>
                    </a:lnL>
                    <a:lnR w="6350" cap="flat" cmpd="sng" algn="ctr">
                      <a:solidFill>
                        <a:schemeClr val="accent3">
                          <a:lumMod val="20000"/>
                          <a:lumOff val="80000"/>
                        </a:schemeClr>
                      </a:solidFill>
                      <a:prstDash val="solid"/>
                      <a:round/>
                      <a:headEnd type="none" w="med" len="med"/>
                      <a:tailEnd type="none" w="med" len="med"/>
                    </a:lnR>
                    <a:lnT w="6350" cap="flat" cmpd="sng" algn="ctr">
                      <a:solidFill>
                        <a:schemeClr val="accent3">
                          <a:lumMod val="20000"/>
                          <a:lumOff val="80000"/>
                        </a:schemeClr>
                      </a:solidFill>
                      <a:prstDash val="solid"/>
                      <a:round/>
                      <a:headEnd type="none" w="med" len="med"/>
                      <a:tailEnd type="none" w="med" len="med"/>
                    </a:lnT>
                    <a:lnB w="63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2243277365"/>
                  </a:ext>
                </a:extLst>
              </a:tr>
              <a:tr h="1001835">
                <a:tc>
                  <a:txBody>
                    <a:bodyPr/>
                    <a:lstStyle/>
                    <a:p>
                      <a:pPr marL="365760" lvl="0" indent="-228600" algn="l">
                        <a:buFont typeface="+mj-lt"/>
                        <a:buAutoNum type="arabicPeriod" startAt="3"/>
                      </a:pPr>
                      <a:r>
                        <a:rPr lang="en-US" sz="1100" b="1" i="0" dirty="0">
                          <a:solidFill>
                            <a:schemeClr val="accent3"/>
                          </a:solidFill>
                          <a:latin typeface="Raleway" panose="020B0503030101060003" pitchFamily="34" charset="77"/>
                        </a:rPr>
                        <a:t>Who are potential new partner organizations in this changed operational context? </a:t>
                      </a:r>
                      <a:br>
                        <a:rPr lang="en-US" sz="1100" b="0" i="0" dirty="0">
                          <a:solidFill>
                            <a:schemeClr val="accent3"/>
                          </a:solidFill>
                          <a:latin typeface="Raleway" panose="020B0503030101060003" pitchFamily="34" charset="77"/>
                        </a:rPr>
                      </a:br>
                      <a:r>
                        <a:rPr lang="en-US" sz="1100" b="0" i="0" dirty="0">
                          <a:solidFill>
                            <a:schemeClr val="accent3"/>
                          </a:solidFill>
                          <a:latin typeface="Raleway" panose="020B0503030101060003" pitchFamily="34" charset="77"/>
                        </a:rPr>
                        <a:t>What resources does that connect you with? Who are your contacts there? </a:t>
                      </a:r>
                      <a:br>
                        <a:rPr lang="en-US" sz="1100" b="0" i="0" dirty="0">
                          <a:solidFill>
                            <a:schemeClr val="accent3"/>
                          </a:solidFill>
                          <a:latin typeface="Raleway" panose="020B0503030101060003" pitchFamily="34" charset="77"/>
                        </a:rPr>
                      </a:br>
                      <a:r>
                        <a:rPr lang="en-US" sz="1100" b="0" i="0" dirty="0">
                          <a:solidFill>
                            <a:schemeClr val="accent3"/>
                          </a:solidFill>
                          <a:latin typeface="Raleway" panose="020B0503030101060003" pitchFamily="34" charset="77"/>
                        </a:rPr>
                        <a:t>Consider contacting local faith leaders and using the story of local impacts to build understanding of how this moment of sudden change may cause community harm.</a:t>
                      </a:r>
                    </a:p>
                  </a:txBody>
                  <a:tcPr marL="0" anchor="ctr">
                    <a:lnL w="12700" cap="flat" cmpd="sng" algn="ctr">
                      <a:noFill/>
                      <a:prstDash val="solid"/>
                      <a:round/>
                      <a:headEnd type="none" w="med" len="med"/>
                      <a:tailEnd type="none" w="med" len="med"/>
                    </a:lnL>
                    <a:lnR w="6350" cap="flat" cmpd="sng" algn="ctr">
                      <a:solidFill>
                        <a:schemeClr val="accent3">
                          <a:lumMod val="20000"/>
                          <a:lumOff val="80000"/>
                        </a:schemeClr>
                      </a:solidFill>
                      <a:prstDash val="solid"/>
                      <a:round/>
                      <a:headEnd type="none" w="med" len="med"/>
                      <a:tailEnd type="none" w="med" len="med"/>
                    </a:lnR>
                    <a:lnT w="6350" cap="flat" cmpd="sng" algn="ctr">
                      <a:solidFill>
                        <a:schemeClr val="accent3">
                          <a:lumMod val="20000"/>
                          <a:lumOff val="80000"/>
                        </a:schemeClr>
                      </a:solidFill>
                      <a:prstDash val="solid"/>
                      <a:round/>
                      <a:headEnd type="none" w="med" len="med"/>
                      <a:tailEnd type="none" w="med" len="med"/>
                    </a:lnT>
                    <a:lnB w="63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281686228"/>
                  </a:ext>
                </a:extLst>
              </a:tr>
              <a:tr h="1067787">
                <a:tc>
                  <a:txBody>
                    <a:bodyPr/>
                    <a:lstStyle/>
                    <a:p>
                      <a:pPr marL="365760" lvl="0" indent="-228600" algn="l">
                        <a:buFont typeface="+mj-lt"/>
                        <a:buAutoNum type="arabicPeriod" startAt="4"/>
                      </a:pPr>
                      <a:r>
                        <a:rPr lang="en-US" sz="1100" b="1" i="0" dirty="0">
                          <a:solidFill>
                            <a:schemeClr val="accent3"/>
                          </a:solidFill>
                          <a:latin typeface="Raleway" panose="020B0503030101060003" pitchFamily="34" charset="77"/>
                        </a:rPr>
                        <a:t>Where are service access points in your community? </a:t>
                      </a:r>
                      <a:br>
                        <a:rPr lang="en-US" sz="1100" b="0" i="0" dirty="0">
                          <a:solidFill>
                            <a:schemeClr val="accent3"/>
                          </a:solidFill>
                          <a:latin typeface="Raleway" panose="020B0503030101060003" pitchFamily="34" charset="77"/>
                        </a:rPr>
                      </a:br>
                      <a:r>
                        <a:rPr lang="en-US" sz="1100" b="0" i="0" dirty="0">
                          <a:solidFill>
                            <a:schemeClr val="accent3"/>
                          </a:solidFill>
                          <a:latin typeface="Raleway" panose="020B0503030101060003" pitchFamily="34" charset="77"/>
                        </a:rPr>
                        <a:t>Does this moment require reconsideration of local transportation routes or placing services within transportation hubs? What resources does that connect you with? Who are your contacts among local transportation authority leaders?  Short-term re-tasking of public buses or other assets is possible, provided a clear understanding of the request and the impact of the change are available.</a:t>
                      </a:r>
                    </a:p>
                  </a:txBody>
                  <a:tcPr marL="0" anchor="ctr">
                    <a:lnL w="12700" cap="flat" cmpd="sng" algn="ctr">
                      <a:noFill/>
                      <a:prstDash val="solid"/>
                      <a:round/>
                      <a:headEnd type="none" w="med" len="med"/>
                      <a:tailEnd type="none" w="med" len="med"/>
                    </a:lnL>
                    <a:lnR w="6350" cap="flat" cmpd="sng" algn="ctr">
                      <a:solidFill>
                        <a:schemeClr val="accent3">
                          <a:lumMod val="20000"/>
                          <a:lumOff val="80000"/>
                        </a:schemeClr>
                      </a:solidFill>
                      <a:prstDash val="solid"/>
                      <a:round/>
                      <a:headEnd type="none" w="med" len="med"/>
                      <a:tailEnd type="none" w="med" len="med"/>
                    </a:lnR>
                    <a:lnT w="6350" cap="flat" cmpd="sng" algn="ctr">
                      <a:solidFill>
                        <a:schemeClr val="accent3">
                          <a:lumMod val="20000"/>
                          <a:lumOff val="80000"/>
                        </a:schemeClr>
                      </a:solidFill>
                      <a:prstDash val="solid"/>
                      <a:round/>
                      <a:headEnd type="none" w="med" len="med"/>
                      <a:tailEnd type="none" w="med" len="med"/>
                    </a:lnT>
                    <a:lnB w="63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391461353"/>
                  </a:ext>
                </a:extLst>
              </a:tr>
              <a:tr h="539586">
                <a:tc>
                  <a:txBody>
                    <a:bodyPr/>
                    <a:lstStyle/>
                    <a:p>
                      <a:pPr marL="365760" marR="0" lvl="0" indent="-228600" algn="l" defTabSz="914400" rtl="0" eaLnBrk="1" fontAlgn="auto" latinLnBrk="0" hangingPunct="1">
                        <a:lnSpc>
                          <a:spcPct val="100000"/>
                        </a:lnSpc>
                        <a:spcBef>
                          <a:spcPts val="0"/>
                        </a:spcBef>
                        <a:spcAft>
                          <a:spcPts val="0"/>
                        </a:spcAft>
                        <a:buClrTx/>
                        <a:buSzTx/>
                        <a:buFont typeface="+mj-lt"/>
                        <a:buAutoNum type="arabicPeriod" startAt="5"/>
                        <a:tabLst/>
                        <a:defRPr/>
                      </a:pPr>
                      <a:r>
                        <a:rPr lang="en-US" sz="1100" b="1" i="0" dirty="0">
                          <a:solidFill>
                            <a:schemeClr val="accent3"/>
                          </a:solidFill>
                          <a:latin typeface="Raleway" panose="020B0503030101060003" pitchFamily="34" charset="77"/>
                        </a:rPr>
                        <a:t>Are there other systems or authorities that are useful in this moment?</a:t>
                      </a:r>
                    </a:p>
                  </a:txBody>
                  <a:tcPr marL="0" anchor="ctr">
                    <a:lnL w="12700" cap="flat" cmpd="sng" algn="ctr">
                      <a:noFill/>
                      <a:prstDash val="solid"/>
                      <a:round/>
                      <a:headEnd type="none" w="med" len="med"/>
                      <a:tailEnd type="none" w="med" len="med"/>
                    </a:lnL>
                    <a:lnR w="6350" cap="flat" cmpd="sng" algn="ctr">
                      <a:solidFill>
                        <a:schemeClr val="accent3">
                          <a:lumMod val="20000"/>
                          <a:lumOff val="80000"/>
                        </a:schemeClr>
                      </a:solidFill>
                      <a:prstDash val="solid"/>
                      <a:round/>
                      <a:headEnd type="none" w="med" len="med"/>
                      <a:tailEnd type="none" w="med" len="med"/>
                    </a:lnR>
                    <a:lnT w="6350" cap="flat" cmpd="sng" algn="ctr">
                      <a:solidFill>
                        <a:schemeClr val="accent3">
                          <a:lumMod val="20000"/>
                          <a:lumOff val="80000"/>
                        </a:schemeClr>
                      </a:solidFill>
                      <a:prstDash val="solid"/>
                      <a:round/>
                      <a:headEnd type="none" w="med" len="med"/>
                      <a:tailEnd type="none" w="med" len="med"/>
                    </a:lnT>
                    <a:lnB w="28575" cap="flat" cmpd="sng" algn="ctr">
                      <a:solidFill>
                        <a:schemeClr val="accent5"/>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806588843"/>
                  </a:ext>
                </a:extLst>
              </a:tr>
            </a:tbl>
          </a:graphicData>
        </a:graphic>
      </p:graphicFrame>
      <p:sp>
        <p:nvSpPr>
          <p:cNvPr id="9" name="TextBox 8">
            <a:extLst>
              <a:ext uri="{FF2B5EF4-FFF2-40B4-BE49-F238E27FC236}">
                <a16:creationId xmlns:a16="http://schemas.microsoft.com/office/drawing/2014/main" id="{1B109567-8B71-25AD-8321-F64777B5B596}"/>
              </a:ext>
            </a:extLst>
          </p:cNvPr>
          <p:cNvSpPr txBox="1"/>
          <p:nvPr/>
        </p:nvSpPr>
        <p:spPr>
          <a:xfrm>
            <a:off x="690321" y="961514"/>
            <a:ext cx="6096000" cy="407227"/>
          </a:xfrm>
          <a:prstGeom prst="rect">
            <a:avLst/>
          </a:prstGeom>
          <a:noFill/>
        </p:spPr>
        <p:txBody>
          <a:bodyPr wrap="square">
            <a:spAutoFit/>
          </a:bodyPr>
          <a:lstStyle/>
          <a:p>
            <a:pPr marR="0" lvl="0">
              <a:lnSpc>
                <a:spcPct val="125000"/>
              </a:lnSpc>
              <a:spcBef>
                <a:spcPts val="0"/>
              </a:spcBef>
              <a:spcAft>
                <a:spcPts val="1200"/>
              </a:spcAft>
              <a:buClr>
                <a:schemeClr val="accent4"/>
              </a:buClr>
            </a:pPr>
            <a:r>
              <a:rPr lang="en-US" dirty="0">
                <a:solidFill>
                  <a:schemeClr val="accent3"/>
                </a:solidFill>
                <a:latin typeface="Raleway" panose="020B0503030101060003" pitchFamily="34" charset="77"/>
                <a:ea typeface="Avenir" panose="02000503020000020003" pitchFamily="2" charset="0"/>
              </a:rPr>
              <a:t>Inviting Other Key Partners</a:t>
            </a:r>
          </a:p>
        </p:txBody>
      </p:sp>
    </p:spTree>
    <p:extLst>
      <p:ext uri="{BB962C8B-B14F-4D97-AF65-F5344CB8AC3E}">
        <p14:creationId xmlns:p14="http://schemas.microsoft.com/office/powerpoint/2010/main" val="36799128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7C7E73-41FD-D729-D675-FAE9F434587D}"/>
            </a:ext>
          </a:extLst>
        </p:cNvPr>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9B3411A9-B99A-015E-845E-694B32228233}"/>
              </a:ext>
            </a:extLst>
          </p:cNvPr>
          <p:cNvCxnSpPr>
            <a:cxnSpLocks/>
          </p:cNvCxnSpPr>
          <p:nvPr/>
        </p:nvCxnSpPr>
        <p:spPr>
          <a:xfrm>
            <a:off x="739166" y="3088774"/>
            <a:ext cx="7599292" cy="0"/>
          </a:xfrm>
          <a:prstGeom prst="line">
            <a:avLst/>
          </a:prstGeom>
          <a:ln w="31750" cap="rnd">
            <a:solidFill>
              <a:schemeClr val="accent5"/>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A19BCA2B-8849-BD52-52A2-2DAEE57F804D}"/>
              </a:ext>
            </a:extLst>
          </p:cNvPr>
          <p:cNvSpPr/>
          <p:nvPr/>
        </p:nvSpPr>
        <p:spPr>
          <a:xfrm rot="5400000">
            <a:off x="5084169" y="-5084166"/>
            <a:ext cx="2023664" cy="121920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39">
            <a:extLst>
              <a:ext uri="{FF2B5EF4-FFF2-40B4-BE49-F238E27FC236}">
                <a16:creationId xmlns:a16="http://schemas.microsoft.com/office/drawing/2014/main" id="{64F6F253-F124-BBFA-090A-D79219BFA561}"/>
              </a:ext>
            </a:extLst>
          </p:cNvPr>
          <p:cNvSpPr txBox="1">
            <a:spLocks/>
          </p:cNvSpPr>
          <p:nvPr/>
        </p:nvSpPr>
        <p:spPr>
          <a:xfrm>
            <a:off x="739166" y="749505"/>
            <a:ext cx="11452834" cy="524657"/>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en-GB" sz="4000" dirty="0">
                <a:solidFill>
                  <a:schemeClr val="bg2"/>
                </a:solidFill>
                <a:latin typeface="Poppins Light" pitchFamily="2" charset="77"/>
                <a:cs typeface="Poppins Light" pitchFamily="2" charset="77"/>
              </a:rPr>
              <a:t>Mitigation &amp; Preparedness Planning</a:t>
            </a:r>
          </a:p>
        </p:txBody>
      </p:sp>
      <p:sp>
        <p:nvSpPr>
          <p:cNvPr id="11" name="TextBox 10">
            <a:extLst>
              <a:ext uri="{FF2B5EF4-FFF2-40B4-BE49-F238E27FC236}">
                <a16:creationId xmlns:a16="http://schemas.microsoft.com/office/drawing/2014/main" id="{7A94A90A-DF64-EFE0-FF48-7782AA4FB987}"/>
              </a:ext>
            </a:extLst>
          </p:cNvPr>
          <p:cNvSpPr txBox="1"/>
          <p:nvPr/>
        </p:nvSpPr>
        <p:spPr>
          <a:xfrm>
            <a:off x="670441" y="2635360"/>
            <a:ext cx="5425559" cy="369332"/>
          </a:xfrm>
          <a:prstGeom prst="rect">
            <a:avLst/>
          </a:prstGeom>
          <a:noFill/>
        </p:spPr>
        <p:txBody>
          <a:bodyPr wrap="square">
            <a:spAutoFit/>
          </a:bodyPr>
          <a:lstStyle/>
          <a:p>
            <a:r>
              <a:rPr lang="en-US" sz="1800" b="1" dirty="0">
                <a:solidFill>
                  <a:schemeClr val="accent3">
                    <a:lumMod val="50000"/>
                  </a:schemeClr>
                </a:solidFill>
                <a:latin typeface="Raleway" panose="020B0503030101060003" pitchFamily="34" charset="77"/>
                <a:ea typeface="Avenir" panose="02000503020000020003" pitchFamily="2" charset="0"/>
              </a:rPr>
              <a:t>Sample Activities</a:t>
            </a:r>
            <a:endParaRPr lang="en-US" b="1" dirty="0">
              <a:solidFill>
                <a:schemeClr val="accent3">
                  <a:lumMod val="50000"/>
                </a:schemeClr>
              </a:solidFill>
            </a:endParaRPr>
          </a:p>
        </p:txBody>
      </p:sp>
      <p:sp>
        <p:nvSpPr>
          <p:cNvPr id="4" name="TextBox 3">
            <a:extLst>
              <a:ext uri="{FF2B5EF4-FFF2-40B4-BE49-F238E27FC236}">
                <a16:creationId xmlns:a16="http://schemas.microsoft.com/office/drawing/2014/main" id="{918EDF5E-F968-76F2-08AB-1DF26059AD38}"/>
              </a:ext>
            </a:extLst>
          </p:cNvPr>
          <p:cNvSpPr txBox="1"/>
          <p:nvPr/>
        </p:nvSpPr>
        <p:spPr>
          <a:xfrm>
            <a:off x="670442" y="3259405"/>
            <a:ext cx="7668016" cy="3354765"/>
          </a:xfrm>
          <a:prstGeom prst="rect">
            <a:avLst/>
          </a:prstGeom>
          <a:noFill/>
        </p:spPr>
        <p:txBody>
          <a:bodyPr wrap="square" rtlCol="0">
            <a:spAutoFit/>
          </a:bodyPr>
          <a:lstStyle/>
          <a:p>
            <a:pPr>
              <a:lnSpc>
                <a:spcPct val="115000"/>
              </a:lnSpc>
              <a:spcAft>
                <a:spcPts val="600"/>
              </a:spcAft>
              <a:buClr>
                <a:schemeClr val="accent4"/>
              </a:buClr>
            </a:pPr>
            <a:r>
              <a:rPr lang="en-US" sz="1600" dirty="0">
                <a:latin typeface="Raleway" panose="020B0503030101060003" pitchFamily="34" charset="77"/>
              </a:rPr>
              <a:t>The next section of this tool reviews mitigation and preparedness activities. Options range from actions that can be implemented within a single project, by a savvy administrator, to complex actions requiring both financial and programmatic expertise to implement. This section is intended to spark discussion and planning that well-prepared communities should be undertaking now. One example, Large Scale Sheltering, requires a whole of community approach to stand-up. Another, PSH Consolidation, requires program partners to agree and surrender fiscal control of their projects. </a:t>
            </a:r>
          </a:p>
          <a:p>
            <a:pPr>
              <a:lnSpc>
                <a:spcPct val="115000"/>
              </a:lnSpc>
              <a:spcAft>
                <a:spcPts val="600"/>
              </a:spcAft>
              <a:buClr>
                <a:schemeClr val="accent4"/>
              </a:buClr>
            </a:pPr>
            <a:r>
              <a:rPr lang="en-US" sz="1600" dirty="0">
                <a:latin typeface="Raleway" panose="020B0503030101060003" pitchFamily="34" charset="77"/>
              </a:rPr>
              <a:t>Finally, the RRH Transformation example looks within a project for options (though system level considerations are also included).</a:t>
            </a:r>
          </a:p>
          <a:p>
            <a:endParaRPr lang="en-US" dirty="0"/>
          </a:p>
        </p:txBody>
      </p:sp>
    </p:spTree>
    <p:extLst>
      <p:ext uri="{BB962C8B-B14F-4D97-AF65-F5344CB8AC3E}">
        <p14:creationId xmlns:p14="http://schemas.microsoft.com/office/powerpoint/2010/main" val="37673204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344B45-7BB7-DC4C-8E41-C4C9903E919A}"/>
            </a:ext>
          </a:extLst>
        </p:cNvPr>
        <p:cNvGrpSpPr/>
        <p:nvPr/>
      </p:nvGrpSpPr>
      <p:grpSpPr>
        <a:xfrm>
          <a:off x="0" y="0"/>
          <a:ext cx="0" cy="0"/>
          <a:chOff x="0" y="0"/>
          <a:chExt cx="0" cy="0"/>
        </a:xfrm>
      </p:grpSpPr>
      <p:sp>
        <p:nvSpPr>
          <p:cNvPr id="3" name="Title 39">
            <a:extLst>
              <a:ext uri="{FF2B5EF4-FFF2-40B4-BE49-F238E27FC236}">
                <a16:creationId xmlns:a16="http://schemas.microsoft.com/office/drawing/2014/main" id="{5BF87DBC-C0E1-5301-3184-F0AA95CBECC5}"/>
              </a:ext>
            </a:extLst>
          </p:cNvPr>
          <p:cNvSpPr txBox="1">
            <a:spLocks/>
          </p:cNvSpPr>
          <p:nvPr/>
        </p:nvSpPr>
        <p:spPr>
          <a:xfrm>
            <a:off x="675335" y="431423"/>
            <a:ext cx="11321014" cy="58619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en-GB" sz="2400" dirty="0">
                <a:solidFill>
                  <a:schemeClr val="accent3"/>
                </a:solidFill>
                <a:latin typeface="Poppins SemiBold" panose="00000700000000000000" pitchFamily="2" charset="0"/>
                <a:cs typeface="Poppins SemiBold" panose="00000700000000000000" pitchFamily="2" charset="0"/>
              </a:rPr>
              <a:t>Step 3: </a:t>
            </a:r>
            <a:r>
              <a:rPr lang="en-GB" sz="2400" dirty="0">
                <a:latin typeface="Poppins Light" pitchFamily="2" charset="77"/>
                <a:cs typeface="Poppins Light" pitchFamily="2" charset="77"/>
              </a:rPr>
              <a:t>Mitigation &amp; Preparedness Planning</a:t>
            </a:r>
            <a:endParaRPr lang="en-US" sz="2400" i="1" dirty="0">
              <a:solidFill>
                <a:schemeClr val="accent3"/>
              </a:solidFill>
              <a:latin typeface="Poppins Light" pitchFamily="2" charset="77"/>
              <a:ea typeface="Lato Black" panose="020F0502020204030203" pitchFamily="34" charset="0"/>
              <a:cs typeface="Poppins Light" pitchFamily="2" charset="77"/>
            </a:endParaRPr>
          </a:p>
        </p:txBody>
      </p:sp>
      <p:cxnSp>
        <p:nvCxnSpPr>
          <p:cNvPr id="6" name="Straight Connector 5">
            <a:extLst>
              <a:ext uri="{FF2B5EF4-FFF2-40B4-BE49-F238E27FC236}">
                <a16:creationId xmlns:a16="http://schemas.microsoft.com/office/drawing/2014/main" id="{47E4E56E-0A65-09ED-0A8F-AF10FD48ED56}"/>
              </a:ext>
            </a:extLst>
          </p:cNvPr>
          <p:cNvCxnSpPr>
            <a:cxnSpLocks/>
          </p:cNvCxnSpPr>
          <p:nvPr/>
        </p:nvCxnSpPr>
        <p:spPr>
          <a:xfrm>
            <a:off x="803072" y="930533"/>
            <a:ext cx="576020"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BA1C77F5-4ECF-245A-2130-D20B4A259D46}"/>
              </a:ext>
            </a:extLst>
          </p:cNvPr>
          <p:cNvSpPr/>
          <p:nvPr/>
        </p:nvSpPr>
        <p:spPr>
          <a:xfrm>
            <a:off x="0" y="0"/>
            <a:ext cx="299803" cy="6858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219A6BDE-9297-4121-381D-216C98857080}"/>
              </a:ext>
            </a:extLst>
          </p:cNvPr>
          <p:cNvSpPr txBox="1"/>
          <p:nvPr/>
        </p:nvSpPr>
        <p:spPr>
          <a:xfrm>
            <a:off x="690321" y="961514"/>
            <a:ext cx="6096000" cy="407227"/>
          </a:xfrm>
          <a:prstGeom prst="rect">
            <a:avLst/>
          </a:prstGeom>
          <a:noFill/>
        </p:spPr>
        <p:txBody>
          <a:bodyPr wrap="square">
            <a:spAutoFit/>
          </a:bodyPr>
          <a:lstStyle/>
          <a:p>
            <a:pPr marR="0" lvl="0">
              <a:lnSpc>
                <a:spcPct val="125000"/>
              </a:lnSpc>
              <a:spcBef>
                <a:spcPts val="0"/>
              </a:spcBef>
              <a:spcAft>
                <a:spcPts val="1200"/>
              </a:spcAft>
              <a:buClr>
                <a:schemeClr val="accent4"/>
              </a:buClr>
            </a:pPr>
            <a:r>
              <a:rPr lang="en-US" dirty="0">
                <a:solidFill>
                  <a:schemeClr val="accent3"/>
                </a:solidFill>
                <a:latin typeface="Raleway" panose="020B0503030101060003" pitchFamily="34" charset="77"/>
                <a:ea typeface="Avenir" panose="02000503020000020003" pitchFamily="2" charset="0"/>
              </a:rPr>
              <a:t>Plan Large Scale Sheltering Options</a:t>
            </a:r>
          </a:p>
        </p:txBody>
      </p:sp>
      <p:sp>
        <p:nvSpPr>
          <p:cNvPr id="5" name="Rectangle 4">
            <a:extLst>
              <a:ext uri="{FF2B5EF4-FFF2-40B4-BE49-F238E27FC236}">
                <a16:creationId xmlns:a16="http://schemas.microsoft.com/office/drawing/2014/main" id="{9FFD407B-2801-3615-63ED-60D900A4A941}"/>
              </a:ext>
            </a:extLst>
          </p:cNvPr>
          <p:cNvSpPr/>
          <p:nvPr/>
        </p:nvSpPr>
        <p:spPr>
          <a:xfrm>
            <a:off x="675335" y="1368741"/>
            <a:ext cx="11232798" cy="786623"/>
          </a:xfrm>
          <a:prstGeom prst="rect">
            <a:avLst/>
          </a:prstGeom>
        </p:spPr>
        <p:txBody>
          <a:bodyPr wrap="square">
            <a:noAutofit/>
          </a:bodyPr>
          <a:lstStyle/>
          <a:p>
            <a:pPr>
              <a:lnSpc>
                <a:spcPct val="115000"/>
              </a:lnSpc>
              <a:spcAft>
                <a:spcPts val="600"/>
              </a:spcAft>
              <a:buClr>
                <a:schemeClr val="accent4"/>
              </a:buClr>
            </a:pPr>
            <a:r>
              <a:rPr lang="en-US" sz="1200" dirty="0">
                <a:latin typeface="Raleway" panose="020B0503030101060003" pitchFamily="34" charset="77"/>
                <a:ea typeface="Avenir" panose="02000503020000020003" pitchFamily="2" charset="0"/>
              </a:rPr>
              <a:t>There are several reasons why large-scale sheltering may become necessary within a community: catastrophic natural disaster, winter sheltering needs, closure of shelters due to lack of funding, increased homeless population due to loss of safety net systems. Regardless of the reason, communities should discuss their strategic priorities and develop plans for rapid activation. </a:t>
            </a:r>
            <a:r>
              <a:rPr lang="en-US" sz="1200" b="1" dirty="0">
                <a:latin typeface="Raleway" panose="020B0503030101060003" pitchFamily="34" charset="77"/>
                <a:ea typeface="Avenir" panose="02000503020000020003" pitchFamily="2" charset="0"/>
              </a:rPr>
              <a:t>The options below are based at the COMMUNITY level</a:t>
            </a:r>
            <a:r>
              <a:rPr lang="en-US" sz="1200" dirty="0">
                <a:latin typeface="Raleway" panose="020B0503030101060003" pitchFamily="34" charset="77"/>
                <a:ea typeface="Avenir" panose="02000503020000020003" pitchFamily="2" charset="0"/>
              </a:rPr>
              <a:t>.</a:t>
            </a:r>
          </a:p>
          <a:p>
            <a:pPr>
              <a:lnSpc>
                <a:spcPct val="115000"/>
              </a:lnSpc>
              <a:spcAft>
                <a:spcPts val="600"/>
              </a:spcAft>
              <a:buClr>
                <a:schemeClr val="accent4"/>
              </a:buClr>
            </a:pPr>
            <a:br>
              <a:rPr lang="en-US" sz="1200" dirty="0">
                <a:highlight>
                  <a:srgbClr val="FFFF00"/>
                </a:highlight>
                <a:latin typeface="Raleway" panose="020B0503030101060003" pitchFamily="34" charset="77"/>
                <a:ea typeface="Avenir" panose="02000503020000020003" pitchFamily="2" charset="0"/>
              </a:rPr>
            </a:br>
            <a:endParaRPr lang="en-US" sz="1200" dirty="0">
              <a:highlight>
                <a:srgbClr val="FFFF00"/>
              </a:highlight>
              <a:latin typeface="Raleway" panose="020B0503030101060003" pitchFamily="34" charset="77"/>
              <a:ea typeface="Avenir" panose="02000503020000020003" pitchFamily="2" charset="0"/>
            </a:endParaRPr>
          </a:p>
          <a:p>
            <a:pPr>
              <a:lnSpc>
                <a:spcPct val="115000"/>
              </a:lnSpc>
              <a:spcAft>
                <a:spcPts val="600"/>
              </a:spcAft>
              <a:buClr>
                <a:schemeClr val="accent4"/>
              </a:buClr>
            </a:pPr>
            <a:endParaRPr lang="en-US" sz="1200" dirty="0">
              <a:highlight>
                <a:srgbClr val="FFFF00"/>
              </a:highlight>
              <a:latin typeface="Raleway" panose="020B0503030101060003" pitchFamily="34" charset="77"/>
              <a:ea typeface="Avenir" panose="02000503020000020003" pitchFamily="2" charset="0"/>
            </a:endParaRPr>
          </a:p>
          <a:p>
            <a:pPr>
              <a:lnSpc>
                <a:spcPct val="115000"/>
              </a:lnSpc>
              <a:spcAft>
                <a:spcPts val="600"/>
              </a:spcAft>
              <a:buClr>
                <a:schemeClr val="accent4"/>
              </a:buClr>
            </a:pPr>
            <a:endParaRPr lang="en-US" sz="1200" dirty="0">
              <a:effectLst/>
              <a:highlight>
                <a:srgbClr val="FFFF00"/>
              </a:highlight>
              <a:latin typeface="Raleway" panose="020B0503030101060003" pitchFamily="34" charset="77"/>
              <a:ea typeface="Avenir" panose="02000503020000020003" pitchFamily="2" charset="0"/>
            </a:endParaRPr>
          </a:p>
        </p:txBody>
      </p:sp>
      <p:graphicFrame>
        <p:nvGraphicFramePr>
          <p:cNvPr id="9" name="Table 8">
            <a:extLst>
              <a:ext uri="{FF2B5EF4-FFF2-40B4-BE49-F238E27FC236}">
                <a16:creationId xmlns:a16="http://schemas.microsoft.com/office/drawing/2014/main" id="{525DA8CB-4B17-411D-FA73-95FBB8C11F93}"/>
              </a:ext>
            </a:extLst>
          </p:cNvPr>
          <p:cNvGraphicFramePr>
            <a:graphicFrameLocks noGrp="1"/>
          </p:cNvGraphicFramePr>
          <p:nvPr>
            <p:extLst>
              <p:ext uri="{D42A27DB-BD31-4B8C-83A1-F6EECF244321}">
                <p14:modId xmlns:p14="http://schemas.microsoft.com/office/powerpoint/2010/main" val="3032804166"/>
              </p:ext>
            </p:extLst>
          </p:nvPr>
        </p:nvGraphicFramePr>
        <p:xfrm>
          <a:off x="763550" y="2198899"/>
          <a:ext cx="11232799" cy="4386800"/>
        </p:xfrm>
        <a:graphic>
          <a:graphicData uri="http://schemas.openxmlformats.org/drawingml/2006/table">
            <a:tbl>
              <a:tblPr firstRow="1" bandRow="1">
                <a:tableStyleId>{5C22544A-7EE6-4342-B048-85BDC9FD1C3A}</a:tableStyleId>
              </a:tblPr>
              <a:tblGrid>
                <a:gridCol w="1304736">
                  <a:extLst>
                    <a:ext uri="{9D8B030D-6E8A-4147-A177-3AD203B41FA5}">
                      <a16:colId xmlns:a16="http://schemas.microsoft.com/office/drawing/2014/main" val="3618931167"/>
                    </a:ext>
                  </a:extLst>
                </a:gridCol>
                <a:gridCol w="3287485">
                  <a:extLst>
                    <a:ext uri="{9D8B030D-6E8A-4147-A177-3AD203B41FA5}">
                      <a16:colId xmlns:a16="http://schemas.microsoft.com/office/drawing/2014/main" val="1592391554"/>
                    </a:ext>
                  </a:extLst>
                </a:gridCol>
                <a:gridCol w="3276600">
                  <a:extLst>
                    <a:ext uri="{9D8B030D-6E8A-4147-A177-3AD203B41FA5}">
                      <a16:colId xmlns:a16="http://schemas.microsoft.com/office/drawing/2014/main" val="496078042"/>
                    </a:ext>
                  </a:extLst>
                </a:gridCol>
                <a:gridCol w="3363978">
                  <a:extLst>
                    <a:ext uri="{9D8B030D-6E8A-4147-A177-3AD203B41FA5}">
                      <a16:colId xmlns:a16="http://schemas.microsoft.com/office/drawing/2014/main" val="3818480109"/>
                    </a:ext>
                  </a:extLst>
                </a:gridCol>
              </a:tblGrid>
              <a:tr h="500750">
                <a:tc gridSpan="4">
                  <a:txBody>
                    <a:bodyPr/>
                    <a:lstStyle/>
                    <a:p>
                      <a:pPr algn="ctr"/>
                      <a:r>
                        <a:rPr lang="en-US" sz="1400" b="1" i="0" dirty="0">
                          <a:solidFill>
                            <a:schemeClr val="bg2"/>
                          </a:solidFill>
                          <a:latin typeface="Raleway" panose="020B0503030101060003" pitchFamily="34" charset="77"/>
                        </a:rPr>
                        <a:t>LARGE SCALE SHELTERING OPTIONS</a:t>
                      </a:r>
                    </a:p>
                  </a:txBody>
                  <a:tcPr anchor="ctr">
                    <a:lnL w="12700" cap="flat" cmpd="sng" algn="ctr">
                      <a:noFill/>
                      <a:prstDash val="solid"/>
                      <a:round/>
                      <a:headEnd type="none" w="med" len="med"/>
                      <a:tailEnd type="none" w="med" len="med"/>
                    </a:lnL>
                    <a:lnR w="6350" cap="flat" cmpd="sng" algn="ctr">
                      <a:solidFill>
                        <a:schemeClr val="accent3">
                          <a:lumMod val="20000"/>
                          <a:lumOff val="80000"/>
                        </a:schemeClr>
                      </a:solidFill>
                      <a:prstDash val="solid"/>
                      <a:round/>
                      <a:headEnd type="none" w="med" len="med"/>
                      <a:tailEnd type="none" w="med" len="med"/>
                    </a:lnR>
                    <a:lnT w="28575" cap="flat" cmpd="sng" algn="ctr">
                      <a:solidFill>
                        <a:schemeClr val="accent5"/>
                      </a:solidFill>
                      <a:prstDash val="solid"/>
                      <a:round/>
                      <a:headEnd type="none" w="med" len="med"/>
                      <a:tailEnd type="none" w="med" len="med"/>
                    </a:lnT>
                    <a:lnB w="28575" cap="flat" cmpd="sng" algn="ctr">
                      <a:solidFill>
                        <a:schemeClr val="accent5"/>
                      </a:solidFill>
                      <a:prstDash val="solid"/>
                      <a:round/>
                      <a:headEnd type="none" w="med" len="med"/>
                      <a:tailEnd type="none" w="med" len="med"/>
                    </a:lnB>
                    <a:lnTlToBr w="12700" cmpd="sng">
                      <a:noFill/>
                      <a:prstDash val="solid"/>
                    </a:lnTlToBr>
                    <a:lnBlToTr w="12700" cmpd="sng">
                      <a:noFill/>
                      <a:prstDash val="solid"/>
                    </a:lnBlToTr>
                    <a:solidFill>
                      <a:schemeClr val="accent3"/>
                    </a:solidFill>
                  </a:tcPr>
                </a:tc>
                <a:tc hMerge="1">
                  <a:txBody>
                    <a:bodyPr/>
                    <a:lstStyle/>
                    <a:p>
                      <a:pPr algn="ctr"/>
                      <a:endParaRPr lang="en-US" sz="1100" b="1" i="0" dirty="0">
                        <a:solidFill>
                          <a:schemeClr val="accent3"/>
                        </a:solidFill>
                        <a:latin typeface="Raleway" panose="020B0503030101060003" pitchFamily="34" charset="77"/>
                      </a:endParaRPr>
                    </a:p>
                  </a:txBody>
                  <a:tcPr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hMerge="1">
                  <a:txBody>
                    <a:bodyPr/>
                    <a:lstStyle/>
                    <a:p>
                      <a:endParaRPr/>
                    </a:p>
                  </a:txBody>
                  <a:tcPr anchor="ctr">
                    <a:lnL w="1270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hMerge="1">
                  <a:txBody>
                    <a:bodyPr/>
                    <a:lstStyle/>
                    <a:p>
                      <a:pPr algn="ctr"/>
                      <a:endParaRPr lang="en-US" sz="1100" b="1" i="0" dirty="0">
                        <a:solidFill>
                          <a:schemeClr val="accent3"/>
                        </a:solidFill>
                        <a:latin typeface="Raleway" panose="020B0503030101060003" pitchFamily="34" charset="77"/>
                      </a:endParaRPr>
                    </a:p>
                  </a:txBody>
                  <a:tcPr anchor="ctr">
                    <a:lnL w="12700" cap="flat" cmpd="sng" algn="ctr">
                      <a:noFill/>
                      <a:prstDash val="solid"/>
                      <a:round/>
                      <a:headEnd type="none" w="med" len="med"/>
                      <a:tailEnd type="none" w="med" len="med"/>
                    </a:lnL>
                    <a:lnR w="6350" cap="flat" cmpd="sng" algn="ctr">
                      <a:solidFill>
                        <a:schemeClr val="accent3">
                          <a:lumMod val="20000"/>
                          <a:lumOff val="80000"/>
                        </a:schemeClr>
                      </a:solid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3596733530"/>
                  </a:ext>
                </a:extLst>
              </a:tr>
              <a:tr h="739839">
                <a:tc>
                  <a:txBody>
                    <a:bodyPr/>
                    <a:lstStyle/>
                    <a:p>
                      <a:pPr marL="137160" lvl="0" algn="l"/>
                      <a:r>
                        <a:rPr lang="en-US" sz="1000" b="1" i="0" dirty="0">
                          <a:solidFill>
                            <a:schemeClr val="accent3"/>
                          </a:solidFill>
                          <a:latin typeface="Raleway" panose="020B0503030101060003" pitchFamily="34" charset="77"/>
                        </a:rPr>
                        <a:t>Shelter Type</a:t>
                      </a:r>
                    </a:p>
                  </a:txBody>
                  <a:tcPr marL="0" marT="91440" marB="91440">
                    <a:lnL w="12700" cap="flat" cmpd="sng" algn="ctr">
                      <a:noFill/>
                      <a:prstDash val="solid"/>
                      <a:round/>
                      <a:headEnd type="none" w="med" len="med"/>
                      <a:tailEnd type="none" w="med" len="med"/>
                    </a:lnL>
                    <a:lnR w="6350" cap="flat" cmpd="sng" algn="ctr">
                      <a:solidFill>
                        <a:schemeClr val="accent2"/>
                      </a:solidFill>
                      <a:prstDash val="solid"/>
                      <a:round/>
                      <a:headEnd type="none" w="med" len="med"/>
                      <a:tailEnd type="none" w="med" len="med"/>
                    </a:lnR>
                    <a:lnT w="28575" cap="flat" cmpd="sng" algn="ctr">
                      <a:solidFill>
                        <a:schemeClr val="accent5"/>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37160" lvl="0" algn="l">
                        <a:spcAft>
                          <a:spcPts val="600"/>
                        </a:spcAft>
                      </a:pPr>
                      <a:r>
                        <a:rPr lang="en-US" sz="1000" b="1" i="0" dirty="0">
                          <a:solidFill>
                            <a:schemeClr val="accent3"/>
                          </a:solidFill>
                          <a:latin typeface="Raleway" panose="020B0503030101060003" pitchFamily="34" charset="77"/>
                        </a:rPr>
                        <a:t>Outdoor Non-Congregate Tiny Home Model </a:t>
                      </a:r>
                    </a:p>
                    <a:p>
                      <a:pPr marL="137160" lvl="0" algn="l"/>
                      <a:r>
                        <a:rPr lang="en-US" sz="900" b="0" i="0" dirty="0">
                          <a:solidFill>
                            <a:schemeClr val="tx1"/>
                          </a:solidFill>
                          <a:latin typeface="Raleway" panose="020B0503030101060003" pitchFamily="34" charset="77"/>
                        </a:rPr>
                        <a:t>Individual units for each household within a centralized outdoor space that provides shared food and bathrooms facilities.  Soft-sided tents, temporary structures, or tiny homes.</a:t>
                      </a:r>
                      <a:endParaRPr lang="en-US" sz="900" b="1" i="0" dirty="0">
                        <a:solidFill>
                          <a:schemeClr val="tx1"/>
                        </a:solidFill>
                        <a:latin typeface="Raleway" panose="020B0503030101060003" pitchFamily="34" charset="77"/>
                      </a:endParaRPr>
                    </a:p>
                  </a:txBody>
                  <a:tcPr marL="0" marT="91440" marB="91440">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28575" cap="flat" cmpd="sng" algn="ctr">
                      <a:solidFill>
                        <a:schemeClr val="accent5"/>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37160" lvl="0" algn="l">
                        <a:spcAft>
                          <a:spcPts val="600"/>
                        </a:spcAft>
                      </a:pPr>
                      <a:r>
                        <a:rPr lang="en-US" sz="1000" b="1" i="0" dirty="0">
                          <a:solidFill>
                            <a:schemeClr val="accent3"/>
                          </a:solidFill>
                          <a:latin typeface="Raleway" panose="020B0503030101060003" pitchFamily="34" charset="77"/>
                        </a:rPr>
                        <a:t>Small “Villages” in a Large Space</a:t>
                      </a:r>
                    </a:p>
                    <a:p>
                      <a:pPr marL="137160" lvl="0" algn="l"/>
                      <a:r>
                        <a:rPr lang="en-US" sz="900" b="0" i="0" dirty="0">
                          <a:solidFill>
                            <a:schemeClr val="tx1"/>
                          </a:solidFill>
                          <a:latin typeface="Raleway" panose="020B0503030101060003" pitchFamily="34" charset="77"/>
                        </a:rPr>
                        <a:t>Individuals sheltered in a large interior space (stadium, sports arena, etc.) with available services offered by nonprofit service providers shared food and bathroom facilities.  Temporary structures clustered in “neighborhoods,” within a large building.</a:t>
                      </a:r>
                    </a:p>
                  </a:txBody>
                  <a:tcPr marL="0" marT="91440" marB="91440">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28575" cap="flat" cmpd="sng" algn="ctr">
                      <a:solidFill>
                        <a:schemeClr val="accent5"/>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37160" lvl="0" algn="l">
                        <a:spcAft>
                          <a:spcPts val="600"/>
                        </a:spcAft>
                      </a:pPr>
                      <a:r>
                        <a:rPr lang="en-US" sz="1000" b="1" i="0" dirty="0">
                          <a:solidFill>
                            <a:schemeClr val="accent3"/>
                          </a:solidFill>
                          <a:latin typeface="Raleway" panose="020B0503030101060003" pitchFamily="34" charset="77"/>
                        </a:rPr>
                        <a:t>Small Safe Haven/Congregate Shelter</a:t>
                      </a:r>
                    </a:p>
                    <a:p>
                      <a:pPr marL="137160" lvl="0" algn="l"/>
                      <a:r>
                        <a:rPr lang="en-US" sz="900" b="0" i="0" kern="1200" dirty="0">
                          <a:solidFill>
                            <a:schemeClr val="tx1"/>
                          </a:solidFill>
                          <a:latin typeface="Raleway" panose="020B0503030101060003" pitchFamily="34" charset="77"/>
                          <a:ea typeface="+mn-ea"/>
                          <a:cs typeface="+mn-cs"/>
                        </a:rPr>
                        <a:t>Repurposed public spaces such as municipal service buildings, libraries, and recreation centers with shared food and bathroom facilities.  Temporarily utilized overnight to prevent death.</a:t>
                      </a:r>
                    </a:p>
                  </a:txBody>
                  <a:tcPr marL="0" marT="91440" marB="91440">
                    <a:lnL w="6350" cap="flat" cmpd="sng" algn="ctr">
                      <a:solidFill>
                        <a:schemeClr val="accent2"/>
                      </a:solidFill>
                      <a:prstDash val="solid"/>
                      <a:round/>
                      <a:headEnd type="none" w="med" len="med"/>
                      <a:tailEnd type="none" w="med" len="med"/>
                    </a:lnL>
                    <a:lnR w="6350" cap="flat" cmpd="sng" algn="ctr">
                      <a:noFill/>
                      <a:prstDash val="solid"/>
                      <a:round/>
                      <a:headEnd type="none" w="med" len="med"/>
                      <a:tailEnd type="none" w="med" len="med"/>
                    </a:lnR>
                    <a:lnT w="28575" cap="flat" cmpd="sng" algn="ctr">
                      <a:no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30063325"/>
                  </a:ext>
                </a:extLst>
              </a:tr>
              <a:tr h="302866">
                <a:tc>
                  <a:txBody>
                    <a:bodyPr/>
                    <a:lstStyle/>
                    <a:p>
                      <a:pPr marL="137160" lvl="0" algn="l"/>
                      <a:endParaRPr lang="en-US" sz="1000" b="1" i="0" dirty="0">
                        <a:solidFill>
                          <a:schemeClr val="accent3"/>
                        </a:solidFill>
                        <a:latin typeface="Raleway" panose="020B0503030101060003" pitchFamily="34" charset="77"/>
                      </a:endParaRPr>
                    </a:p>
                  </a:txBody>
                  <a:tcPr marL="0" anchor="ctr">
                    <a:lnL w="12700" cap="flat" cmpd="sng" algn="ctr">
                      <a:no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marL="137160" lvl="0" algn="l"/>
                      <a:r>
                        <a:rPr lang="en-US" sz="1000" b="1" i="0" dirty="0">
                          <a:solidFill>
                            <a:schemeClr val="bg1"/>
                          </a:solidFill>
                          <a:latin typeface="Raleway" panose="020B0503030101060003" pitchFamily="34" charset="77"/>
                        </a:rPr>
                        <a:t>Good Approach</a:t>
                      </a:r>
                    </a:p>
                  </a:txBody>
                  <a:tcPr marL="0" anchor="ctr">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marL="137160" lvl="0" algn="l"/>
                      <a:r>
                        <a:rPr lang="en-US" sz="1000" b="1" i="0" dirty="0">
                          <a:solidFill>
                            <a:schemeClr val="bg1"/>
                          </a:solidFill>
                          <a:latin typeface="Raleway" panose="020B0503030101060003" pitchFamily="34" charset="77"/>
                        </a:rPr>
                        <a:t>Better Approach</a:t>
                      </a:r>
                    </a:p>
                  </a:txBody>
                  <a:tcPr marL="0" anchor="ctr">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marL="137160" lvl="0" algn="l"/>
                      <a:r>
                        <a:rPr lang="en-US" sz="1000" b="1" i="0" dirty="0">
                          <a:solidFill>
                            <a:schemeClr val="bg1"/>
                          </a:solidFill>
                          <a:latin typeface="Raleway" panose="020B0503030101060003" pitchFamily="34" charset="77"/>
                        </a:rPr>
                        <a:t>Best Approach</a:t>
                      </a:r>
                    </a:p>
                  </a:txBody>
                  <a:tcPr marL="0" anchor="ctr">
                    <a:lnL w="6350" cap="flat" cmpd="sng" algn="ctr">
                      <a:solidFill>
                        <a:schemeClr val="accent2"/>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1411765765"/>
                  </a:ext>
                </a:extLst>
              </a:tr>
              <a:tr h="663780">
                <a:tc>
                  <a:txBody>
                    <a:bodyPr/>
                    <a:lstStyle/>
                    <a:p>
                      <a:pPr marL="137160" lvl="0" algn="l"/>
                      <a:r>
                        <a:rPr lang="en-US" sz="1000" b="1" i="0" kern="1200" dirty="0">
                          <a:solidFill>
                            <a:schemeClr val="accent3"/>
                          </a:solidFill>
                          <a:latin typeface="Raleway" panose="020B0503030101060003" pitchFamily="34" charset="77"/>
                          <a:ea typeface="+mn-ea"/>
                          <a:cs typeface="+mn-cs"/>
                        </a:rPr>
                        <a:t>Attributes of the Space</a:t>
                      </a:r>
                    </a:p>
                  </a:txBody>
                  <a:tcPr marL="0" marT="91440">
                    <a:lnL w="12700" cap="flat" cmpd="sng" algn="ctr">
                      <a:no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30861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i="0" kern="1200" dirty="0">
                          <a:solidFill>
                            <a:schemeClr val="tx1"/>
                          </a:solidFill>
                          <a:latin typeface="Raleway" panose="020B0503030101060003" pitchFamily="34" charset="77"/>
                          <a:ea typeface="+mn-ea"/>
                          <a:cs typeface="+mn-cs"/>
                        </a:rPr>
                        <a:t>Participants provided with safe place to sleep and rest</a:t>
                      </a:r>
                    </a:p>
                    <a:p>
                      <a:pPr marL="30861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i="0" kern="1200" dirty="0">
                          <a:solidFill>
                            <a:schemeClr val="tx1"/>
                          </a:solidFill>
                          <a:latin typeface="Raleway" panose="020B0503030101060003" pitchFamily="34" charset="77"/>
                          <a:ea typeface="+mn-ea"/>
                          <a:cs typeface="+mn-cs"/>
                        </a:rPr>
                        <a:t>Space is heated or cooled as appropriate</a:t>
                      </a:r>
                    </a:p>
                    <a:p>
                      <a:pPr marL="30861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i="0" kern="1200" dirty="0">
                          <a:solidFill>
                            <a:schemeClr val="tx1"/>
                          </a:solidFill>
                          <a:latin typeface="Raleway" panose="020B0503030101060003" pitchFamily="34" charset="77"/>
                          <a:ea typeface="+mn-ea"/>
                          <a:cs typeface="+mn-cs"/>
                        </a:rPr>
                        <a:t>The primary focus is preventing death/sleeping on the street</a:t>
                      </a:r>
                    </a:p>
                    <a:p>
                      <a:pPr marL="30861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i="0" kern="1200" dirty="0">
                          <a:solidFill>
                            <a:schemeClr val="tx1"/>
                          </a:solidFill>
                          <a:latin typeface="Raleway" panose="020B0503030101060003" pitchFamily="34" charset="77"/>
                          <a:ea typeface="+mn-ea"/>
                          <a:cs typeface="+mn-cs"/>
                        </a:rPr>
                        <a:t>Able to accommodate or modify for accessibility needs</a:t>
                      </a:r>
                    </a:p>
                    <a:p>
                      <a:pPr marL="30861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i="0" kern="1200" dirty="0">
                          <a:solidFill>
                            <a:schemeClr val="tx1"/>
                          </a:solidFill>
                          <a:latin typeface="Raleway" panose="020B0503030101060003" pitchFamily="34" charset="77"/>
                          <a:ea typeface="+mn-ea"/>
                          <a:cs typeface="+mn-cs"/>
                        </a:rPr>
                        <a:t>Some meal service available</a:t>
                      </a:r>
                    </a:p>
                  </a:txBody>
                  <a:tcPr marL="0" marT="91440" marB="91440">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30861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i="0" kern="1200" dirty="0">
                          <a:solidFill>
                            <a:schemeClr val="tx1"/>
                          </a:solidFill>
                          <a:latin typeface="Raleway" panose="020B0503030101060003" pitchFamily="34" charset="77"/>
                          <a:ea typeface="+mn-ea"/>
                          <a:cs typeface="+mn-cs"/>
                        </a:rPr>
                        <a:t>Participants provided with safe place to sleep and rest</a:t>
                      </a:r>
                    </a:p>
                    <a:p>
                      <a:pPr marL="30861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i="0" kern="1200" dirty="0">
                          <a:solidFill>
                            <a:schemeClr val="tx1"/>
                          </a:solidFill>
                          <a:latin typeface="Raleway" panose="020B0503030101060003" pitchFamily="34" charset="77"/>
                          <a:ea typeface="+mn-ea"/>
                          <a:cs typeface="+mn-cs"/>
                        </a:rPr>
                        <a:t>Heating and cooling present</a:t>
                      </a:r>
                    </a:p>
                    <a:p>
                      <a:pPr marL="30861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i="0" kern="1200" dirty="0">
                          <a:solidFill>
                            <a:schemeClr val="tx1"/>
                          </a:solidFill>
                          <a:latin typeface="Raleway" panose="020B0503030101060003" pitchFamily="34" charset="77"/>
                          <a:ea typeface="+mn-ea"/>
                          <a:cs typeface="+mn-cs"/>
                        </a:rPr>
                        <a:t>Overnight, daytime, or 24-hour access</a:t>
                      </a:r>
                    </a:p>
                    <a:p>
                      <a:pPr marL="30861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i="0" kern="1200" dirty="0">
                          <a:solidFill>
                            <a:schemeClr val="tx1"/>
                          </a:solidFill>
                          <a:latin typeface="Raleway" panose="020B0503030101060003" pitchFamily="34" charset="77"/>
                          <a:ea typeface="+mn-ea"/>
                          <a:cs typeface="+mn-cs"/>
                        </a:rPr>
                        <a:t>Provides access to sanitary, private, and operational toilets and handwashing </a:t>
                      </a:r>
                    </a:p>
                    <a:p>
                      <a:pPr marL="30861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i="0" kern="1200" dirty="0">
                          <a:solidFill>
                            <a:schemeClr val="tx1"/>
                          </a:solidFill>
                          <a:latin typeface="Raleway" panose="020B0503030101060003" pitchFamily="34" charset="77"/>
                          <a:ea typeface="+mn-ea"/>
                          <a:cs typeface="+mn-cs"/>
                        </a:rPr>
                        <a:t>Several spaces are intentionally designed to be Accessible/ ADA compliant</a:t>
                      </a:r>
                    </a:p>
                  </a:txBody>
                  <a:tcPr marL="0" marT="91440" marB="91440">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30861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i="0" kern="1200" dirty="0">
                          <a:solidFill>
                            <a:schemeClr val="tx1"/>
                          </a:solidFill>
                          <a:latin typeface="Raleway" panose="020B0503030101060003" pitchFamily="34" charset="77"/>
                          <a:ea typeface="+mn-ea"/>
                          <a:cs typeface="+mn-cs"/>
                        </a:rPr>
                        <a:t>Participants provided with safe place to sleep and rest</a:t>
                      </a:r>
                    </a:p>
                    <a:p>
                      <a:pPr marL="30861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i="0" kern="1200" dirty="0">
                          <a:solidFill>
                            <a:schemeClr val="tx1"/>
                          </a:solidFill>
                          <a:latin typeface="Raleway" panose="020B0503030101060003" pitchFamily="34" charset="77"/>
                          <a:ea typeface="+mn-ea"/>
                          <a:cs typeface="+mn-cs"/>
                        </a:rPr>
                        <a:t>Units are heated and cooled as appropriate</a:t>
                      </a:r>
                    </a:p>
                    <a:p>
                      <a:pPr marL="30861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i="0" kern="1200" dirty="0">
                          <a:solidFill>
                            <a:schemeClr val="tx1"/>
                          </a:solidFill>
                          <a:latin typeface="Raleway" panose="020B0503030101060003" pitchFamily="34" charset="77"/>
                          <a:ea typeface="+mn-ea"/>
                          <a:cs typeface="+mn-cs"/>
                        </a:rPr>
                        <a:t>Overnight, daytime, or 24-hour access</a:t>
                      </a:r>
                    </a:p>
                    <a:p>
                      <a:pPr marL="30861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i="0" kern="1200" dirty="0">
                          <a:solidFill>
                            <a:schemeClr val="tx1"/>
                          </a:solidFill>
                          <a:latin typeface="Raleway" panose="020B0503030101060003" pitchFamily="34" charset="77"/>
                          <a:ea typeface="+mn-ea"/>
                          <a:cs typeface="+mn-cs"/>
                        </a:rPr>
                        <a:t>Single occupancy bathrooms  available</a:t>
                      </a:r>
                    </a:p>
                    <a:p>
                      <a:pPr marL="30861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b="0" i="0" kern="1200" dirty="0">
                          <a:solidFill>
                            <a:schemeClr val="tx1"/>
                          </a:solidFill>
                          <a:latin typeface="Raleway" panose="020B0503030101060003" pitchFamily="34" charset="77"/>
                          <a:ea typeface="+mn-ea"/>
                          <a:cs typeface="+mn-cs"/>
                        </a:rPr>
                        <a:t>Facility is laid out intentionally to accommodate accessibility needs and maintain ADA compliance</a:t>
                      </a:r>
                    </a:p>
                  </a:txBody>
                  <a:tcPr marL="0" marT="91440" marB="91440">
                    <a:lnL w="6350" cap="flat" cmpd="sng" algn="ctr">
                      <a:solidFill>
                        <a:schemeClr val="accent2"/>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60785292"/>
                  </a:ext>
                </a:extLst>
              </a:tr>
              <a:tr h="337064">
                <a:tc>
                  <a:txBody>
                    <a:bodyPr/>
                    <a:lstStyle/>
                    <a:p>
                      <a:pPr marL="137160" lvl="0" algn="l"/>
                      <a:endParaRPr lang="en-US" sz="1000" b="1" i="0" dirty="0">
                        <a:solidFill>
                          <a:schemeClr val="accent3"/>
                        </a:solidFill>
                        <a:latin typeface="Raleway" panose="020B0503030101060003" pitchFamily="34" charset="77"/>
                      </a:endParaRPr>
                    </a:p>
                  </a:txBody>
                  <a:tcPr marL="0" anchor="ctr">
                    <a:lnL w="12700" cap="flat" cmpd="sng" algn="ctr">
                      <a:no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marL="137160" lvl="0" algn="l"/>
                      <a:r>
                        <a:rPr lang="en-US" sz="1000" b="1" i="0" dirty="0">
                          <a:solidFill>
                            <a:schemeClr val="bg1"/>
                          </a:solidFill>
                          <a:latin typeface="Raleway" panose="020B0503030101060003" pitchFamily="34" charset="77"/>
                        </a:rPr>
                        <a:t>Good Approach</a:t>
                      </a:r>
                    </a:p>
                  </a:txBody>
                  <a:tcPr marL="0" anchor="ctr">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marL="137160" lvl="0" algn="l"/>
                      <a:r>
                        <a:rPr lang="en-US" sz="1000" b="1" i="0" dirty="0">
                          <a:solidFill>
                            <a:schemeClr val="bg1"/>
                          </a:solidFill>
                          <a:latin typeface="Raleway" panose="020B0503030101060003" pitchFamily="34" charset="77"/>
                        </a:rPr>
                        <a:t>Better Approach</a:t>
                      </a:r>
                    </a:p>
                  </a:txBody>
                  <a:tcPr marL="0" anchor="ctr">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marL="137160" lvl="0" algn="l"/>
                      <a:r>
                        <a:rPr lang="en-US" sz="1000" b="1" i="0" dirty="0">
                          <a:solidFill>
                            <a:schemeClr val="bg1"/>
                          </a:solidFill>
                          <a:latin typeface="Raleway" panose="020B0503030101060003" pitchFamily="34" charset="77"/>
                        </a:rPr>
                        <a:t>Best Approach</a:t>
                      </a:r>
                    </a:p>
                  </a:txBody>
                  <a:tcPr marL="0" anchor="ctr">
                    <a:lnL w="6350" cap="flat" cmpd="sng" algn="ctr">
                      <a:solidFill>
                        <a:schemeClr val="accent2"/>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653454783"/>
                  </a:ext>
                </a:extLst>
              </a:tr>
              <a:tr h="522624">
                <a:tc>
                  <a:txBody>
                    <a:bodyPr/>
                    <a:lstStyle/>
                    <a:p>
                      <a:pPr marL="137160" lvl="0" algn="l"/>
                      <a:r>
                        <a:rPr lang="en-US" sz="1000" b="1" i="0" dirty="0">
                          <a:solidFill>
                            <a:schemeClr val="accent3"/>
                          </a:solidFill>
                          <a:latin typeface="Raleway" panose="020B0503030101060003" pitchFamily="34" charset="77"/>
                        </a:rPr>
                        <a:t>Programmatic</a:t>
                      </a:r>
                    </a:p>
                    <a:p>
                      <a:pPr marL="137160" lvl="0" algn="l"/>
                      <a:r>
                        <a:rPr lang="en-US" sz="1000" b="1" i="0" dirty="0">
                          <a:solidFill>
                            <a:schemeClr val="accent3"/>
                          </a:solidFill>
                          <a:latin typeface="Raleway" panose="020B0503030101060003" pitchFamily="34" charset="77"/>
                        </a:rPr>
                        <a:t>Considerations</a:t>
                      </a:r>
                    </a:p>
                  </a:txBody>
                  <a:tcPr marL="0" marT="91440" marB="91440">
                    <a:lnL w="12700" cap="flat" cmpd="sng" algn="ctr">
                      <a:no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308610" lvl="0" indent="-171450" algn="l">
                        <a:buFont typeface="Arial" panose="020B0604020202020204" pitchFamily="34" charset="0"/>
                        <a:buChar char="•"/>
                      </a:pPr>
                      <a:r>
                        <a:rPr lang="en-US" sz="900" b="0" i="0" kern="1200" dirty="0">
                          <a:solidFill>
                            <a:schemeClr val="tx1"/>
                          </a:solidFill>
                          <a:latin typeface="Raleway" panose="020B0503030101060003" pitchFamily="34" charset="77"/>
                          <a:ea typeface="+mn-ea"/>
                          <a:cs typeface="+mn-cs"/>
                        </a:rPr>
                        <a:t>People have access to showers, restrooms and a meal</a:t>
                      </a:r>
                    </a:p>
                  </a:txBody>
                  <a:tcPr marL="0" marT="91440" marB="91440">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1450" lvl="0" indent="-171450" algn="l">
                        <a:buFont typeface="Arial" panose="020B0604020202020204" pitchFamily="34" charset="0"/>
                        <a:buChar char="•"/>
                      </a:pPr>
                      <a:r>
                        <a:rPr lang="en-US" sz="900" b="0" i="0" kern="1200" dirty="0">
                          <a:solidFill>
                            <a:schemeClr val="tx1"/>
                          </a:solidFill>
                          <a:latin typeface="Raleway" panose="020B0503030101060003" pitchFamily="34" charset="77"/>
                          <a:ea typeface="+mn-ea"/>
                          <a:cs typeface="+mn-cs"/>
                        </a:rPr>
                        <a:t>Case management and basic needs are met onsite</a:t>
                      </a:r>
                    </a:p>
                    <a:p>
                      <a:pPr marL="171450" lvl="0" indent="-171450" algn="l">
                        <a:buFont typeface="Arial" panose="020B0604020202020204" pitchFamily="34" charset="0"/>
                        <a:buChar char="•"/>
                      </a:pPr>
                      <a:r>
                        <a:rPr lang="en-US" sz="900" b="0" i="0" kern="1200" dirty="0">
                          <a:solidFill>
                            <a:schemeClr val="tx1"/>
                          </a:solidFill>
                          <a:latin typeface="Raleway" panose="020B0503030101060003" pitchFamily="34" charset="77"/>
                          <a:ea typeface="+mn-ea"/>
                          <a:cs typeface="+mn-cs"/>
                        </a:rPr>
                        <a:t>Options available for enrollment into other housing programs, if possible</a:t>
                      </a:r>
                    </a:p>
                    <a:p>
                      <a:pPr marL="171450" indent="-171450" algn="l">
                        <a:buFont typeface="Arial" panose="020B0604020202020204" pitchFamily="34" charset="0"/>
                        <a:buChar char="•"/>
                      </a:pPr>
                      <a:r>
                        <a:rPr lang="en-US" sz="900" b="0" i="0" kern="1200" dirty="0">
                          <a:solidFill>
                            <a:schemeClr val="tx1"/>
                          </a:solidFill>
                          <a:latin typeface="Raleway" panose="020B0503030101060003" pitchFamily="34" charset="77"/>
                          <a:ea typeface="+mn-ea"/>
                          <a:cs typeface="+mn-cs"/>
                        </a:rPr>
                        <a:t>Connections between people experiencing homelessness and outside community agencies are prioritized </a:t>
                      </a:r>
                    </a:p>
                  </a:txBody>
                  <a:tcPr marT="91440" marB="91440">
                    <a:lnL w="6350" cap="flat" cmpd="sng" algn="ctr">
                      <a:solidFill>
                        <a:schemeClr val="accent2"/>
                      </a:solid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1450" lvl="0" indent="-171450" algn="l">
                        <a:buFont typeface="Arial" panose="020B0604020202020204" pitchFamily="34" charset="0"/>
                        <a:buChar char="•"/>
                      </a:pPr>
                      <a:r>
                        <a:rPr lang="en-US" sz="900" b="0" i="0" kern="1200" dirty="0">
                          <a:solidFill>
                            <a:schemeClr val="tx1"/>
                          </a:solidFill>
                          <a:latin typeface="Raleway" panose="020B0503030101060003" pitchFamily="34" charset="77"/>
                          <a:ea typeface="+mn-ea"/>
                          <a:cs typeface="+mn-cs"/>
                        </a:rPr>
                        <a:t>Case management and basic needs are met onsite</a:t>
                      </a:r>
                    </a:p>
                    <a:p>
                      <a:pPr marL="171450" lvl="0" indent="-171450" algn="l">
                        <a:buFont typeface="Arial" panose="020B0604020202020204" pitchFamily="34" charset="0"/>
                        <a:buChar char="•"/>
                      </a:pPr>
                      <a:r>
                        <a:rPr lang="en-US" sz="900" b="0" i="0" kern="1200" dirty="0">
                          <a:solidFill>
                            <a:schemeClr val="tx1"/>
                          </a:solidFill>
                          <a:latin typeface="Raleway" panose="020B0503030101060003" pitchFamily="34" charset="77"/>
                          <a:ea typeface="+mn-ea"/>
                          <a:cs typeface="+mn-cs"/>
                        </a:rPr>
                        <a:t>Options available for enrollment into other housing programs, if possible</a:t>
                      </a:r>
                    </a:p>
                    <a:p>
                      <a:pPr marL="171450" lvl="0" indent="-171450" algn="l" defTabSz="914400" rtl="0" eaLnBrk="1" latinLnBrk="0" hangingPunct="1">
                        <a:buFont typeface="Arial" panose="020B0604020202020204" pitchFamily="34" charset="0"/>
                        <a:buChar char="•"/>
                      </a:pPr>
                      <a:r>
                        <a:rPr lang="en-US" sz="900" b="0" i="0" kern="1200" dirty="0">
                          <a:solidFill>
                            <a:schemeClr val="tx1"/>
                          </a:solidFill>
                          <a:latin typeface="Raleway" panose="020B0503030101060003" pitchFamily="34" charset="77"/>
                          <a:ea typeface="+mn-ea"/>
                          <a:cs typeface="+mn-cs"/>
                        </a:rPr>
                        <a:t>Assistance with application fees and overcoming other barriers to moving into permanent housing </a:t>
                      </a:r>
                    </a:p>
                  </a:txBody>
                  <a:tcPr marT="91440" marB="91440">
                    <a:lnL w="6350" cap="flat" cmpd="sng" algn="ctr">
                      <a:solidFill>
                        <a:schemeClr val="accent2"/>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accent2"/>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0991046"/>
                  </a:ext>
                </a:extLst>
              </a:tr>
            </a:tbl>
          </a:graphicData>
        </a:graphic>
      </p:graphicFrame>
    </p:spTree>
    <p:extLst>
      <p:ext uri="{BB962C8B-B14F-4D97-AF65-F5344CB8AC3E}">
        <p14:creationId xmlns:p14="http://schemas.microsoft.com/office/powerpoint/2010/main" val="2485673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838EE3-5D21-E78E-E9D4-561A60096E20}"/>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3C136991-3A15-96CA-8E1F-ED9B8C4A4FC8}"/>
              </a:ext>
            </a:extLst>
          </p:cNvPr>
          <p:cNvSpPr/>
          <p:nvPr/>
        </p:nvSpPr>
        <p:spPr>
          <a:xfrm>
            <a:off x="751114" y="2275114"/>
            <a:ext cx="10765551" cy="4151463"/>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39">
            <a:extLst>
              <a:ext uri="{FF2B5EF4-FFF2-40B4-BE49-F238E27FC236}">
                <a16:creationId xmlns:a16="http://schemas.microsoft.com/office/drawing/2014/main" id="{226526DD-6165-63EF-211C-C8F7C3E1533C}"/>
              </a:ext>
            </a:extLst>
          </p:cNvPr>
          <p:cNvSpPr txBox="1">
            <a:spLocks/>
          </p:cNvSpPr>
          <p:nvPr/>
        </p:nvSpPr>
        <p:spPr>
          <a:xfrm>
            <a:off x="675335" y="431423"/>
            <a:ext cx="11321014" cy="58619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en-GB" sz="2400" dirty="0">
                <a:solidFill>
                  <a:schemeClr val="accent3"/>
                </a:solidFill>
                <a:latin typeface="Poppins SemiBold" panose="00000700000000000000" pitchFamily="2" charset="0"/>
                <a:cs typeface="Poppins SemiBold" panose="00000700000000000000" pitchFamily="2" charset="0"/>
              </a:rPr>
              <a:t>Step 3: </a:t>
            </a:r>
            <a:r>
              <a:rPr lang="en-GB" sz="2400" dirty="0">
                <a:latin typeface="Poppins Light" pitchFamily="2" charset="77"/>
                <a:cs typeface="Poppins Light" pitchFamily="2" charset="77"/>
              </a:rPr>
              <a:t>Mitigation &amp; Preparedness Planning</a:t>
            </a:r>
            <a:endParaRPr lang="en-US" sz="2400" i="1" dirty="0">
              <a:solidFill>
                <a:schemeClr val="accent3"/>
              </a:solidFill>
              <a:latin typeface="Poppins Light" pitchFamily="2" charset="77"/>
              <a:ea typeface="Lato Black" panose="020F0502020204030203" pitchFamily="34" charset="0"/>
              <a:cs typeface="Poppins Light" pitchFamily="2" charset="77"/>
            </a:endParaRPr>
          </a:p>
        </p:txBody>
      </p:sp>
      <p:cxnSp>
        <p:nvCxnSpPr>
          <p:cNvPr id="6" name="Straight Connector 5">
            <a:extLst>
              <a:ext uri="{FF2B5EF4-FFF2-40B4-BE49-F238E27FC236}">
                <a16:creationId xmlns:a16="http://schemas.microsoft.com/office/drawing/2014/main" id="{14F7A771-41EA-DA10-15D9-EA2F04081D0D}"/>
              </a:ext>
            </a:extLst>
          </p:cNvPr>
          <p:cNvCxnSpPr>
            <a:cxnSpLocks/>
          </p:cNvCxnSpPr>
          <p:nvPr/>
        </p:nvCxnSpPr>
        <p:spPr>
          <a:xfrm>
            <a:off x="803072" y="930533"/>
            <a:ext cx="576020"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3133DCB6-8BED-CFB1-8A28-9948BC3B4A98}"/>
              </a:ext>
            </a:extLst>
          </p:cNvPr>
          <p:cNvSpPr/>
          <p:nvPr/>
        </p:nvSpPr>
        <p:spPr>
          <a:xfrm>
            <a:off x="0" y="0"/>
            <a:ext cx="299803" cy="6858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46F90A43-B035-7186-A71D-4064648772F5}"/>
              </a:ext>
            </a:extLst>
          </p:cNvPr>
          <p:cNvSpPr txBox="1"/>
          <p:nvPr/>
        </p:nvSpPr>
        <p:spPr>
          <a:xfrm>
            <a:off x="690321" y="994172"/>
            <a:ext cx="6096000" cy="407227"/>
          </a:xfrm>
          <a:prstGeom prst="rect">
            <a:avLst/>
          </a:prstGeom>
          <a:noFill/>
        </p:spPr>
        <p:txBody>
          <a:bodyPr wrap="square">
            <a:spAutoFit/>
          </a:bodyPr>
          <a:lstStyle/>
          <a:p>
            <a:pPr marR="0" lvl="0">
              <a:lnSpc>
                <a:spcPct val="125000"/>
              </a:lnSpc>
              <a:spcBef>
                <a:spcPts val="0"/>
              </a:spcBef>
              <a:spcAft>
                <a:spcPts val="1200"/>
              </a:spcAft>
              <a:buClr>
                <a:schemeClr val="accent4"/>
              </a:buClr>
            </a:pPr>
            <a:r>
              <a:rPr lang="en-US" dirty="0">
                <a:solidFill>
                  <a:schemeClr val="accent3"/>
                </a:solidFill>
                <a:latin typeface="Raleway" panose="020B0503030101060003" pitchFamily="34" charset="77"/>
                <a:ea typeface="Avenir" panose="02000503020000020003" pitchFamily="2" charset="0"/>
              </a:rPr>
              <a:t>RRH Transformation</a:t>
            </a:r>
          </a:p>
        </p:txBody>
      </p:sp>
      <p:sp>
        <p:nvSpPr>
          <p:cNvPr id="4" name="TextBox 3">
            <a:extLst>
              <a:ext uri="{FF2B5EF4-FFF2-40B4-BE49-F238E27FC236}">
                <a16:creationId xmlns:a16="http://schemas.microsoft.com/office/drawing/2014/main" id="{700ACBA1-8AA2-DD05-1001-B354FD2C6DFC}"/>
              </a:ext>
            </a:extLst>
          </p:cNvPr>
          <p:cNvSpPr txBox="1"/>
          <p:nvPr/>
        </p:nvSpPr>
        <p:spPr>
          <a:xfrm>
            <a:off x="675335" y="1434058"/>
            <a:ext cx="10765551" cy="743086"/>
          </a:xfrm>
          <a:prstGeom prst="rect">
            <a:avLst/>
          </a:prstGeom>
          <a:noFill/>
        </p:spPr>
        <p:txBody>
          <a:bodyPr wrap="square" rtlCol="0">
            <a:noAutofit/>
          </a:bodyPr>
          <a:lstStyle/>
          <a:p>
            <a:pPr>
              <a:lnSpc>
                <a:spcPct val="115000"/>
              </a:lnSpc>
              <a:spcAft>
                <a:spcPts val="600"/>
              </a:spcAft>
              <a:buClr>
                <a:schemeClr val="accent4"/>
              </a:buClr>
            </a:pPr>
            <a:r>
              <a:rPr lang="en-US" sz="1200" dirty="0">
                <a:latin typeface="Raleway" panose="020B0503030101060003" pitchFamily="34" charset="77"/>
                <a:ea typeface="Avenir" panose="02000503020000020003" pitchFamily="2" charset="0"/>
              </a:rPr>
              <a:t>Shifting or expanding RRH projects or services may become necessary. Regardless of the reason, communities should consider their strategic priorities and build capacity for swift activation. </a:t>
            </a:r>
            <a:r>
              <a:rPr lang="en-US" sz="1200" dirty="0">
                <a:latin typeface="Raleway" panose="020B0503030101060003" pitchFamily="34" charset="77"/>
              </a:rPr>
              <a:t>Collaborate across programs to identify optimization opportunities and build consensus around portfolio re-alignments. The answers to these questions may help define what shifts in programming are feasible, advantageous, and sustainable.</a:t>
            </a:r>
          </a:p>
        </p:txBody>
      </p:sp>
      <p:sp>
        <p:nvSpPr>
          <p:cNvPr id="5" name="TextBox 4">
            <a:extLst>
              <a:ext uri="{FF2B5EF4-FFF2-40B4-BE49-F238E27FC236}">
                <a16:creationId xmlns:a16="http://schemas.microsoft.com/office/drawing/2014/main" id="{E1970996-F9D8-209C-26DC-D6719E1CB679}"/>
              </a:ext>
            </a:extLst>
          </p:cNvPr>
          <p:cNvSpPr txBox="1"/>
          <p:nvPr/>
        </p:nvSpPr>
        <p:spPr>
          <a:xfrm>
            <a:off x="1011226" y="2506493"/>
            <a:ext cx="9798288" cy="3720136"/>
          </a:xfrm>
          <a:prstGeom prst="rect">
            <a:avLst/>
          </a:prstGeom>
          <a:noFill/>
        </p:spPr>
        <p:txBody>
          <a:bodyPr wrap="square" numCol="2" spcCol="182880" rtlCol="0">
            <a:noAutofit/>
          </a:bodyPr>
          <a:lstStyle/>
          <a:p>
            <a:pPr>
              <a:spcAft>
                <a:spcPts val="600"/>
              </a:spcAft>
            </a:pPr>
            <a:r>
              <a:rPr lang="en-US" sz="1400" b="1" dirty="0">
                <a:solidFill>
                  <a:schemeClr val="accent3">
                    <a:lumMod val="75000"/>
                  </a:schemeClr>
                </a:solidFill>
                <a:latin typeface="Raleway" pitchFamily="2" charset="77"/>
              </a:rPr>
              <a:t>Program Alignment and Range Review</a:t>
            </a:r>
          </a:p>
          <a:p>
            <a:pPr marL="285750" indent="-285750">
              <a:buFont typeface="Arial" panose="020B0604020202020204" pitchFamily="34" charset="0"/>
              <a:buChar char="•"/>
            </a:pPr>
            <a:r>
              <a:rPr lang="en-US" sz="1100" dirty="0">
                <a:solidFill>
                  <a:schemeClr val="accent3">
                    <a:lumMod val="75000"/>
                  </a:schemeClr>
                </a:solidFill>
                <a:latin typeface="Raleway" pitchFamily="2" charset="77"/>
              </a:rPr>
              <a:t>Does the program fall directly within the organization’s mission and primary purview? Or is it an ancillary element, adjacent to the organization’s primary mission?</a:t>
            </a:r>
          </a:p>
          <a:p>
            <a:pPr marL="285750" indent="-285750">
              <a:buFont typeface="Arial" panose="020B0604020202020204" pitchFamily="34" charset="0"/>
              <a:buChar char="•"/>
            </a:pPr>
            <a:r>
              <a:rPr lang="en-US" sz="1100" dirty="0">
                <a:solidFill>
                  <a:schemeClr val="accent3">
                    <a:lumMod val="75000"/>
                  </a:schemeClr>
                </a:solidFill>
                <a:latin typeface="Raleway" pitchFamily="2" charset="77"/>
              </a:rPr>
              <a:t>Does the program consistently surpass contractual requirements?</a:t>
            </a:r>
          </a:p>
          <a:p>
            <a:pPr marL="285750" indent="-285750">
              <a:spcAft>
                <a:spcPts val="1200"/>
              </a:spcAft>
              <a:buFont typeface="Arial" panose="020B0604020202020204" pitchFamily="34" charset="0"/>
              <a:buChar char="•"/>
            </a:pPr>
            <a:r>
              <a:rPr lang="en-US" sz="1100" dirty="0">
                <a:solidFill>
                  <a:schemeClr val="accent3">
                    <a:lumMod val="75000"/>
                  </a:schemeClr>
                </a:solidFill>
                <a:latin typeface="Raleway" pitchFamily="2" charset="77"/>
              </a:rPr>
              <a:t>Is the program well aligned with CoC guidance, best practices and an excellent partner in the work?</a:t>
            </a:r>
          </a:p>
          <a:p>
            <a:pPr>
              <a:spcAft>
                <a:spcPts val="600"/>
              </a:spcAft>
            </a:pPr>
            <a:r>
              <a:rPr lang="en-US" sz="1400" b="1" dirty="0">
                <a:solidFill>
                  <a:schemeClr val="accent3">
                    <a:lumMod val="75000"/>
                  </a:schemeClr>
                </a:solidFill>
                <a:latin typeface="Raleway" pitchFamily="2" charset="77"/>
              </a:rPr>
              <a:t>Program Range Review</a:t>
            </a:r>
          </a:p>
          <a:p>
            <a:pPr marL="285750" indent="-285750">
              <a:buFont typeface="Arial" panose="020B0604020202020204" pitchFamily="34" charset="0"/>
              <a:buChar char="•"/>
            </a:pPr>
            <a:r>
              <a:rPr lang="en-US" sz="1100" dirty="0">
                <a:solidFill>
                  <a:schemeClr val="accent3">
                    <a:lumMod val="75000"/>
                  </a:schemeClr>
                </a:solidFill>
                <a:latin typeface="Raleway" pitchFamily="2" charset="77"/>
              </a:rPr>
              <a:t>Does the program maintain the capacity and expertise to serve a variety of clientele and needs?</a:t>
            </a:r>
          </a:p>
          <a:p>
            <a:pPr marL="285750" indent="-285750">
              <a:buFont typeface="Arial" panose="020B0604020202020204" pitchFamily="34" charset="0"/>
              <a:buChar char="•"/>
            </a:pPr>
            <a:r>
              <a:rPr lang="en-US" sz="1100" dirty="0">
                <a:solidFill>
                  <a:schemeClr val="accent3">
                    <a:lumMod val="75000"/>
                  </a:schemeClr>
                </a:solidFill>
                <a:latin typeface="Raleway" pitchFamily="2" charset="77"/>
              </a:rPr>
              <a:t>Are services delivered both to concentrations and to scattered groups of clients, either via brick-and-mortar offices or mobile delivery? Consider shifting to mobile delivery strategies if it will produce cost saving. </a:t>
            </a:r>
          </a:p>
          <a:p>
            <a:pPr marL="285750" indent="-285750">
              <a:spcAft>
                <a:spcPts val="1200"/>
              </a:spcAft>
              <a:buFont typeface="Arial" panose="020B0604020202020204" pitchFamily="34" charset="0"/>
              <a:buChar char="•"/>
            </a:pPr>
            <a:r>
              <a:rPr lang="en-US" sz="1100" dirty="0">
                <a:solidFill>
                  <a:schemeClr val="accent3">
                    <a:lumMod val="75000"/>
                  </a:schemeClr>
                </a:solidFill>
                <a:latin typeface="Raleway" pitchFamily="2" charset="77"/>
              </a:rPr>
              <a:t>Is the period of assistance sufficient to generate successful outcomes? Programs that limit services to six months often unable to succeed in high-cost markets.  </a:t>
            </a:r>
            <a:br>
              <a:rPr lang="en-US" sz="1100" dirty="0">
                <a:solidFill>
                  <a:schemeClr val="accent3">
                    <a:lumMod val="75000"/>
                  </a:schemeClr>
                </a:solidFill>
                <a:latin typeface="Raleway" pitchFamily="2" charset="77"/>
              </a:rPr>
            </a:br>
            <a:br>
              <a:rPr lang="en-US" sz="1100" dirty="0">
                <a:solidFill>
                  <a:schemeClr val="accent3">
                    <a:lumMod val="75000"/>
                  </a:schemeClr>
                </a:solidFill>
                <a:latin typeface="Raleway" pitchFamily="2" charset="77"/>
              </a:rPr>
            </a:br>
            <a:br>
              <a:rPr lang="en-US" sz="1100" dirty="0">
                <a:solidFill>
                  <a:schemeClr val="accent3">
                    <a:lumMod val="75000"/>
                  </a:schemeClr>
                </a:solidFill>
                <a:latin typeface="Raleway" pitchFamily="2" charset="77"/>
              </a:rPr>
            </a:br>
            <a:br>
              <a:rPr lang="en-US" sz="1100" dirty="0">
                <a:solidFill>
                  <a:schemeClr val="accent3">
                    <a:lumMod val="75000"/>
                  </a:schemeClr>
                </a:solidFill>
                <a:latin typeface="Raleway" pitchFamily="2" charset="77"/>
              </a:rPr>
            </a:br>
            <a:endParaRPr lang="en-US" sz="1100" b="1" dirty="0">
              <a:solidFill>
                <a:schemeClr val="accent3">
                  <a:lumMod val="75000"/>
                </a:schemeClr>
              </a:solidFill>
              <a:latin typeface="Raleway" pitchFamily="2" charset="77"/>
            </a:endParaRPr>
          </a:p>
          <a:p>
            <a:pPr>
              <a:spcAft>
                <a:spcPts val="600"/>
              </a:spcAft>
            </a:pPr>
            <a:r>
              <a:rPr lang="en-US" sz="1400" b="1" dirty="0">
                <a:solidFill>
                  <a:schemeClr val="accent3">
                    <a:lumMod val="75000"/>
                  </a:schemeClr>
                </a:solidFill>
                <a:latin typeface="Raleway" pitchFamily="2" charset="77"/>
              </a:rPr>
              <a:t>Strengthen CoC Coordination and Standardization</a:t>
            </a:r>
            <a:endParaRPr lang="en-US" sz="1400" dirty="0">
              <a:solidFill>
                <a:schemeClr val="accent3">
                  <a:lumMod val="75000"/>
                </a:schemeClr>
              </a:solidFill>
              <a:latin typeface="Raleway" pitchFamily="2" charset="77"/>
            </a:endParaRPr>
          </a:p>
          <a:p>
            <a:pPr marL="285750" indent="-285750">
              <a:buFont typeface="Arial" panose="020B0604020202020204" pitchFamily="34" charset="0"/>
              <a:buChar char="•"/>
            </a:pPr>
            <a:r>
              <a:rPr lang="en-US" sz="1100" dirty="0">
                <a:solidFill>
                  <a:schemeClr val="accent3">
                    <a:lumMod val="75000"/>
                  </a:schemeClr>
                </a:solidFill>
                <a:latin typeface="Raleway" pitchFamily="2" charset="77"/>
              </a:rPr>
              <a:t>If RRH is no longer a pathway into PSH when needed, can the program focus on subpopulations able to establish independence within 24 months?</a:t>
            </a:r>
          </a:p>
          <a:p>
            <a:pPr marL="285750" indent="-285750">
              <a:spcAft>
                <a:spcPts val="1200"/>
              </a:spcAft>
              <a:buFont typeface="Arial" panose="020B0604020202020204" pitchFamily="34" charset="0"/>
              <a:buChar char="•"/>
            </a:pPr>
            <a:r>
              <a:rPr lang="en-US" sz="1100" dirty="0">
                <a:solidFill>
                  <a:schemeClr val="accent3">
                    <a:lumMod val="75000"/>
                  </a:schemeClr>
                </a:solidFill>
                <a:latin typeface="Raleway" pitchFamily="2" charset="77"/>
              </a:rPr>
              <a:t>Have community leadership reviewed mandatory workflows for opportunities to remove steps that are no longer feasible or useful?  Standardized processes that achieve sustainable housing placements in a period of weeks may activate new and different funding in the community.		</a:t>
            </a:r>
          </a:p>
          <a:p>
            <a:pPr>
              <a:spcAft>
                <a:spcPts val="600"/>
              </a:spcAft>
            </a:pPr>
            <a:r>
              <a:rPr lang="en-US" sz="1400" b="1" dirty="0">
                <a:solidFill>
                  <a:schemeClr val="accent3">
                    <a:lumMod val="75000"/>
                  </a:schemeClr>
                </a:solidFill>
                <a:latin typeface="Raleway" pitchFamily="2" charset="77"/>
              </a:rPr>
              <a:t>Financial Resource Analysis</a:t>
            </a:r>
          </a:p>
          <a:p>
            <a:pPr marL="285750" indent="-285750">
              <a:buFont typeface="Arial" panose="020B0604020202020204" pitchFamily="34" charset="0"/>
              <a:buChar char="•"/>
            </a:pPr>
            <a:r>
              <a:rPr lang="en-US" sz="1100" dirty="0">
                <a:solidFill>
                  <a:schemeClr val="accent3">
                    <a:lumMod val="75000"/>
                  </a:schemeClr>
                </a:solidFill>
                <a:latin typeface="Raleway" pitchFamily="2" charset="77"/>
              </a:rPr>
              <a:t>Can the organizational infrastructure support program expansion and/or absorption of repurposed funding from another project or organization?</a:t>
            </a:r>
          </a:p>
          <a:p>
            <a:pPr marL="285750" indent="-285750">
              <a:buFont typeface="Arial" panose="020B0604020202020204" pitchFamily="34" charset="0"/>
              <a:buChar char="•"/>
            </a:pPr>
            <a:r>
              <a:rPr lang="en-US" sz="1100" dirty="0">
                <a:solidFill>
                  <a:schemeClr val="accent3">
                    <a:lumMod val="75000"/>
                  </a:schemeClr>
                </a:solidFill>
                <a:latin typeface="Raleway" pitchFamily="2" charset="77"/>
              </a:rPr>
              <a:t>If funding is being returned to HUD, can those funds be repurposed to create additional housing?</a:t>
            </a:r>
            <a:endParaRPr lang="en-US" sz="1100" b="1" dirty="0">
              <a:solidFill>
                <a:schemeClr val="accent3">
                  <a:lumMod val="75000"/>
                </a:schemeClr>
              </a:solidFill>
              <a:latin typeface="Raleway" pitchFamily="2" charset="77"/>
            </a:endParaRPr>
          </a:p>
          <a:p>
            <a:pPr marL="285750" indent="-285750">
              <a:lnSpc>
                <a:spcPct val="115000"/>
              </a:lnSpc>
              <a:spcAft>
                <a:spcPts val="600"/>
              </a:spcAft>
              <a:buClr>
                <a:schemeClr val="accent4"/>
              </a:buClr>
              <a:buFont typeface="Arial" panose="020B0604020202020204" pitchFamily="34" charset="0"/>
              <a:buChar char="•"/>
            </a:pPr>
            <a:endParaRPr lang="en-US" sz="1100" dirty="0">
              <a:solidFill>
                <a:schemeClr val="accent3">
                  <a:lumMod val="75000"/>
                </a:schemeClr>
              </a:solidFill>
              <a:latin typeface="Raleway" pitchFamily="2" charset="77"/>
              <a:ea typeface="Avenir" panose="02000503020000020003" pitchFamily="2" charset="0"/>
            </a:endParaRPr>
          </a:p>
          <a:p>
            <a:pPr>
              <a:lnSpc>
                <a:spcPct val="115000"/>
              </a:lnSpc>
              <a:spcAft>
                <a:spcPts val="600"/>
              </a:spcAft>
              <a:buClr>
                <a:schemeClr val="accent4"/>
              </a:buClr>
            </a:pPr>
            <a:br>
              <a:rPr lang="en-US" sz="1100" dirty="0">
                <a:solidFill>
                  <a:schemeClr val="tx1">
                    <a:lumMod val="65000"/>
                    <a:lumOff val="35000"/>
                  </a:schemeClr>
                </a:solidFill>
                <a:latin typeface="Raleway" panose="020B0503030101060003" pitchFamily="34" charset="77"/>
                <a:ea typeface="Avenir" panose="02000503020000020003" pitchFamily="2" charset="0"/>
              </a:rPr>
            </a:br>
            <a:endParaRPr lang="en-US" sz="1100" dirty="0">
              <a:solidFill>
                <a:schemeClr val="tx1">
                  <a:lumMod val="65000"/>
                  <a:lumOff val="35000"/>
                </a:schemeClr>
              </a:solidFill>
              <a:latin typeface="Raleway" panose="020B0503030101060003" pitchFamily="34" charset="77"/>
              <a:ea typeface="Avenir" panose="02000503020000020003" pitchFamily="2" charset="0"/>
            </a:endParaRPr>
          </a:p>
          <a:p>
            <a:pPr>
              <a:lnSpc>
                <a:spcPct val="115000"/>
              </a:lnSpc>
              <a:spcAft>
                <a:spcPts val="600"/>
              </a:spcAft>
              <a:buClr>
                <a:schemeClr val="accent4"/>
              </a:buClr>
            </a:pPr>
            <a:endParaRPr lang="en-US" sz="1100" dirty="0">
              <a:solidFill>
                <a:schemeClr val="tx1">
                  <a:lumMod val="65000"/>
                  <a:lumOff val="35000"/>
                </a:schemeClr>
              </a:solidFill>
              <a:latin typeface="Raleway" panose="020B0503030101060003" pitchFamily="34" charset="77"/>
              <a:ea typeface="Avenir" panose="02000503020000020003" pitchFamily="2" charset="0"/>
            </a:endParaRPr>
          </a:p>
          <a:p>
            <a:endParaRPr lang="en-US" sz="1400" dirty="0"/>
          </a:p>
        </p:txBody>
      </p:sp>
    </p:spTree>
    <p:extLst>
      <p:ext uri="{BB962C8B-B14F-4D97-AF65-F5344CB8AC3E}">
        <p14:creationId xmlns:p14="http://schemas.microsoft.com/office/powerpoint/2010/main" val="39565438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08DDBE-09E7-2BB5-E989-53D206C5145D}"/>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3B9FF236-329C-307D-FAC2-24A4109F35C2}"/>
              </a:ext>
            </a:extLst>
          </p:cNvPr>
          <p:cNvSpPr/>
          <p:nvPr/>
        </p:nvSpPr>
        <p:spPr>
          <a:xfrm>
            <a:off x="803072" y="2764974"/>
            <a:ext cx="10082642" cy="3371792"/>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39">
            <a:extLst>
              <a:ext uri="{FF2B5EF4-FFF2-40B4-BE49-F238E27FC236}">
                <a16:creationId xmlns:a16="http://schemas.microsoft.com/office/drawing/2014/main" id="{9595E0F4-6A52-2519-A938-3DDFD66A0BA1}"/>
              </a:ext>
            </a:extLst>
          </p:cNvPr>
          <p:cNvSpPr txBox="1">
            <a:spLocks/>
          </p:cNvSpPr>
          <p:nvPr/>
        </p:nvSpPr>
        <p:spPr>
          <a:xfrm>
            <a:off x="675335" y="431423"/>
            <a:ext cx="11321014" cy="58619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en-GB" sz="2400" dirty="0">
                <a:solidFill>
                  <a:schemeClr val="accent3"/>
                </a:solidFill>
                <a:latin typeface="Poppins SemiBold" panose="00000700000000000000" pitchFamily="2" charset="0"/>
                <a:cs typeface="Poppins SemiBold" panose="00000700000000000000" pitchFamily="2" charset="0"/>
              </a:rPr>
              <a:t>Step 3: </a:t>
            </a:r>
            <a:r>
              <a:rPr lang="en-GB" sz="2400" dirty="0">
                <a:latin typeface="Poppins Light" pitchFamily="2" charset="77"/>
                <a:cs typeface="Poppins Light" pitchFamily="2" charset="77"/>
              </a:rPr>
              <a:t>Mitigation &amp; Preparedness Planning</a:t>
            </a:r>
            <a:endParaRPr lang="en-US" sz="2400" i="1" dirty="0">
              <a:solidFill>
                <a:schemeClr val="accent3"/>
              </a:solidFill>
              <a:latin typeface="Poppins Light" pitchFamily="2" charset="77"/>
              <a:ea typeface="Lato Black" panose="020F0502020204030203" pitchFamily="34" charset="0"/>
              <a:cs typeface="Poppins Light" pitchFamily="2" charset="77"/>
            </a:endParaRPr>
          </a:p>
        </p:txBody>
      </p:sp>
      <p:cxnSp>
        <p:nvCxnSpPr>
          <p:cNvPr id="6" name="Straight Connector 5">
            <a:extLst>
              <a:ext uri="{FF2B5EF4-FFF2-40B4-BE49-F238E27FC236}">
                <a16:creationId xmlns:a16="http://schemas.microsoft.com/office/drawing/2014/main" id="{589C850B-360A-E509-2F88-1BB8F248AD79}"/>
              </a:ext>
            </a:extLst>
          </p:cNvPr>
          <p:cNvCxnSpPr>
            <a:cxnSpLocks/>
          </p:cNvCxnSpPr>
          <p:nvPr/>
        </p:nvCxnSpPr>
        <p:spPr>
          <a:xfrm>
            <a:off x="803072" y="930533"/>
            <a:ext cx="576020"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211DE440-FB69-6FF4-49F6-593DE3F79353}"/>
              </a:ext>
            </a:extLst>
          </p:cNvPr>
          <p:cNvSpPr/>
          <p:nvPr/>
        </p:nvSpPr>
        <p:spPr>
          <a:xfrm>
            <a:off x="0" y="0"/>
            <a:ext cx="299803" cy="6858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26117044-4426-B1A2-9E0D-F08F84C0FDCF}"/>
              </a:ext>
            </a:extLst>
          </p:cNvPr>
          <p:cNvSpPr txBox="1"/>
          <p:nvPr/>
        </p:nvSpPr>
        <p:spPr>
          <a:xfrm>
            <a:off x="690321" y="961514"/>
            <a:ext cx="6096000" cy="407227"/>
          </a:xfrm>
          <a:prstGeom prst="rect">
            <a:avLst/>
          </a:prstGeom>
          <a:noFill/>
        </p:spPr>
        <p:txBody>
          <a:bodyPr wrap="square">
            <a:spAutoFit/>
          </a:bodyPr>
          <a:lstStyle/>
          <a:p>
            <a:pPr marR="0" lvl="0">
              <a:lnSpc>
                <a:spcPct val="125000"/>
              </a:lnSpc>
              <a:spcBef>
                <a:spcPts val="0"/>
              </a:spcBef>
              <a:spcAft>
                <a:spcPts val="1200"/>
              </a:spcAft>
              <a:buClr>
                <a:schemeClr val="accent4"/>
              </a:buClr>
            </a:pPr>
            <a:r>
              <a:rPr lang="en-US" dirty="0">
                <a:solidFill>
                  <a:schemeClr val="accent3"/>
                </a:solidFill>
                <a:latin typeface="Raleway" panose="020B0503030101060003" pitchFamily="34" charset="77"/>
                <a:ea typeface="Avenir" panose="02000503020000020003" pitchFamily="2" charset="0"/>
              </a:rPr>
              <a:t>PSH Consolidation</a:t>
            </a:r>
          </a:p>
        </p:txBody>
      </p:sp>
      <p:sp>
        <p:nvSpPr>
          <p:cNvPr id="4" name="TextBox 3">
            <a:extLst>
              <a:ext uri="{FF2B5EF4-FFF2-40B4-BE49-F238E27FC236}">
                <a16:creationId xmlns:a16="http://schemas.microsoft.com/office/drawing/2014/main" id="{884E20F3-7042-4B21-C67D-2A8645E5E38B}"/>
              </a:ext>
            </a:extLst>
          </p:cNvPr>
          <p:cNvSpPr txBox="1"/>
          <p:nvPr/>
        </p:nvSpPr>
        <p:spPr>
          <a:xfrm>
            <a:off x="675335" y="1390513"/>
            <a:ext cx="10210379" cy="1287373"/>
          </a:xfrm>
          <a:prstGeom prst="rect">
            <a:avLst/>
          </a:prstGeom>
          <a:noFill/>
        </p:spPr>
        <p:txBody>
          <a:bodyPr wrap="square" rtlCol="0">
            <a:noAutofit/>
          </a:bodyPr>
          <a:lstStyle/>
          <a:p>
            <a:pPr>
              <a:lnSpc>
                <a:spcPct val="115000"/>
              </a:lnSpc>
              <a:spcAft>
                <a:spcPts val="600"/>
              </a:spcAft>
              <a:buClr>
                <a:schemeClr val="accent4"/>
              </a:buClr>
            </a:pPr>
            <a:r>
              <a:rPr lang="en-US" sz="1200" dirty="0">
                <a:latin typeface="Raleway" panose="020B0503030101060003" pitchFamily="34" charset="77"/>
              </a:rPr>
              <a:t>There are several reasons why shifting the PSH portfolio within your community may become necessary. </a:t>
            </a:r>
            <a:r>
              <a:rPr lang="en-US" sz="1200" b="1" dirty="0">
                <a:latin typeface="Raleway" panose="020B0503030101060003" pitchFamily="34" charset="77"/>
              </a:rPr>
              <a:t>Communities should START NOW </a:t>
            </a:r>
            <a:r>
              <a:rPr lang="en-US" sz="1200" dirty="0">
                <a:latin typeface="Raleway" panose="020B0503030101060003" pitchFamily="34" charset="77"/>
              </a:rPr>
              <a:t>considering their strategic priorities and develop plans for rapid activation. While planning conversations may be difficult, and the choices painful to contemplate, finding your community during catastrophic budget cuts with no plan will be worse. Consider how you can maximize resources and house more people by engaging all stakeholders in thoughtful information sharing. Collaborate across programs to identify optimization opportunities and build consensus around portfolio changes. </a:t>
            </a:r>
            <a:r>
              <a:rPr lang="en-US" sz="1200" b="1" dirty="0">
                <a:latin typeface="Raleway" panose="020B0503030101060003" pitchFamily="34" charset="77"/>
              </a:rPr>
              <a:t>The actions below are based at the SYSTEM level.</a:t>
            </a:r>
            <a:r>
              <a:rPr lang="en-US" sz="1200" dirty="0">
                <a:latin typeface="Raleway" panose="020B0503030101060003" pitchFamily="34" charset="77"/>
              </a:rPr>
              <a:t>  </a:t>
            </a:r>
          </a:p>
          <a:p>
            <a:endParaRPr lang="en-US" dirty="0"/>
          </a:p>
        </p:txBody>
      </p:sp>
      <p:sp>
        <p:nvSpPr>
          <p:cNvPr id="8" name="TextBox 7">
            <a:extLst>
              <a:ext uri="{FF2B5EF4-FFF2-40B4-BE49-F238E27FC236}">
                <a16:creationId xmlns:a16="http://schemas.microsoft.com/office/drawing/2014/main" id="{DF0C4B08-FE72-6D37-EABF-ED326507A54E}"/>
              </a:ext>
            </a:extLst>
          </p:cNvPr>
          <p:cNvSpPr txBox="1"/>
          <p:nvPr/>
        </p:nvSpPr>
        <p:spPr>
          <a:xfrm>
            <a:off x="1091082" y="2958866"/>
            <a:ext cx="9653118" cy="3371792"/>
          </a:xfrm>
          <a:prstGeom prst="rect">
            <a:avLst/>
          </a:prstGeom>
          <a:noFill/>
        </p:spPr>
        <p:txBody>
          <a:bodyPr wrap="square" numCol="2" spcCol="182880" rtlCol="0">
            <a:noAutofit/>
          </a:bodyPr>
          <a:lstStyle/>
          <a:p>
            <a:r>
              <a:rPr lang="en-US" sz="1400" b="1" dirty="0">
                <a:solidFill>
                  <a:schemeClr val="accent3">
                    <a:lumMod val="75000"/>
                  </a:schemeClr>
                </a:solidFill>
                <a:latin typeface="Raleway" pitchFamily="2" charset="77"/>
              </a:rPr>
              <a:t>Financial Resource Analysis</a:t>
            </a:r>
          </a:p>
          <a:p>
            <a:pPr marL="171450" indent="-171450">
              <a:buFont typeface="Arial" panose="020B0604020202020204" pitchFamily="34" charset="0"/>
              <a:buChar char="•"/>
            </a:pPr>
            <a:r>
              <a:rPr lang="en-US" sz="1100" dirty="0">
                <a:solidFill>
                  <a:schemeClr val="accent3">
                    <a:lumMod val="75000"/>
                  </a:schemeClr>
                </a:solidFill>
                <a:latin typeface="Raleway" pitchFamily="2" charset="77"/>
              </a:rPr>
              <a:t>Are PSH programs returning money to HUD? </a:t>
            </a:r>
          </a:p>
          <a:p>
            <a:pPr marL="628650" lvl="1" indent="-171450">
              <a:spcAft>
                <a:spcPts val="1200"/>
              </a:spcAft>
              <a:buFont typeface="Courier New" panose="02070309020205020404" pitchFamily="49" charset="0"/>
              <a:buChar char="o"/>
            </a:pPr>
            <a:r>
              <a:rPr lang="en-US" sz="1100" dirty="0">
                <a:solidFill>
                  <a:schemeClr val="accent3">
                    <a:lumMod val="75000"/>
                  </a:schemeClr>
                </a:solidFill>
                <a:latin typeface="Raleway" pitchFamily="2" charset="77"/>
              </a:rPr>
              <a:t>If yes, can returned funds be repurposed for additional units?</a:t>
            </a:r>
          </a:p>
          <a:p>
            <a:r>
              <a:rPr lang="en-US" sz="1400" b="1" dirty="0">
                <a:solidFill>
                  <a:schemeClr val="accent3">
                    <a:lumMod val="75000"/>
                  </a:schemeClr>
                </a:solidFill>
                <a:latin typeface="Raleway" pitchFamily="2" charset="77"/>
              </a:rPr>
              <a:t>Review supportive service spending</a:t>
            </a:r>
            <a:r>
              <a:rPr lang="en-US" sz="1400" dirty="0">
                <a:solidFill>
                  <a:schemeClr val="accent3">
                    <a:lumMod val="75000"/>
                  </a:schemeClr>
                </a:solidFill>
                <a:latin typeface="Raleway" pitchFamily="2" charset="77"/>
              </a:rPr>
              <a:t> </a:t>
            </a:r>
          </a:p>
          <a:p>
            <a:pPr marL="160020" indent="-160020">
              <a:buFont typeface="Arial" panose="020B0604020202020204" pitchFamily="34" charset="0"/>
              <a:buChar char="•"/>
            </a:pPr>
            <a:r>
              <a:rPr lang="en-US" sz="1100" dirty="0">
                <a:solidFill>
                  <a:schemeClr val="accent3">
                    <a:lumMod val="75000"/>
                  </a:schemeClr>
                </a:solidFill>
                <a:latin typeface="Raleway" pitchFamily="2" charset="77"/>
              </a:rPr>
              <a:t>Identify "nice to have" activities that could be funded elsewhere</a:t>
            </a:r>
          </a:p>
          <a:p>
            <a:pPr marL="160020" indent="-160020">
              <a:spcAft>
                <a:spcPts val="1200"/>
              </a:spcAft>
              <a:buFont typeface="Arial" panose="020B0604020202020204" pitchFamily="34" charset="0"/>
              <a:buChar char="•"/>
            </a:pPr>
            <a:r>
              <a:rPr lang="en-US" sz="1100" dirty="0">
                <a:solidFill>
                  <a:schemeClr val="accent3">
                    <a:lumMod val="75000"/>
                  </a:schemeClr>
                </a:solidFill>
                <a:latin typeface="Raleway" pitchFamily="2" charset="77"/>
              </a:rPr>
              <a:t>Redirect savings toward housing unit expansion</a:t>
            </a:r>
          </a:p>
          <a:p>
            <a:endParaRPr lang="en-US" sz="1400" b="1" dirty="0">
              <a:solidFill>
                <a:schemeClr val="accent3">
                  <a:lumMod val="75000"/>
                </a:schemeClr>
              </a:solidFill>
              <a:latin typeface="Raleway" pitchFamily="2" charset="77"/>
            </a:endParaRPr>
          </a:p>
          <a:p>
            <a:r>
              <a:rPr lang="en-US" sz="1400" b="1" dirty="0">
                <a:solidFill>
                  <a:schemeClr val="accent3">
                    <a:lumMod val="75000"/>
                  </a:schemeClr>
                </a:solidFill>
                <a:latin typeface="Raleway" pitchFamily="2" charset="77"/>
              </a:rPr>
              <a:t>Operational Efficiency Review</a:t>
            </a:r>
          </a:p>
          <a:p>
            <a:pPr marL="160020" indent="-160020">
              <a:buFont typeface="Arial" panose="020B0604020202020204" pitchFamily="34" charset="0"/>
              <a:buChar char="•"/>
            </a:pPr>
            <a:r>
              <a:rPr lang="en-US" sz="1100" dirty="0">
                <a:solidFill>
                  <a:schemeClr val="accent3">
                    <a:lumMod val="75000"/>
                  </a:schemeClr>
                </a:solidFill>
                <a:latin typeface="Raleway" pitchFamily="2" charset="77"/>
              </a:rPr>
              <a:t>Analyze current placement timelines</a:t>
            </a:r>
          </a:p>
          <a:p>
            <a:pPr marL="160020" indent="-160020">
              <a:buFont typeface="Arial" panose="020B0604020202020204" pitchFamily="34" charset="0"/>
              <a:buChar char="•"/>
            </a:pPr>
            <a:r>
              <a:rPr lang="en-US" sz="1100" dirty="0">
                <a:solidFill>
                  <a:schemeClr val="accent3">
                    <a:lumMod val="75000"/>
                  </a:schemeClr>
                </a:solidFill>
                <a:latin typeface="Raleway" pitchFamily="2" charset="77"/>
              </a:rPr>
              <a:t>Remove unnecessary or unsustainable bureaucratic steps in process</a:t>
            </a:r>
          </a:p>
          <a:p>
            <a:pPr marL="160020" indent="-160020">
              <a:buFont typeface="Arial" panose="020B0604020202020204" pitchFamily="34" charset="0"/>
              <a:buChar char="•"/>
            </a:pPr>
            <a:r>
              <a:rPr lang="en-US" sz="1100" dirty="0">
                <a:solidFill>
                  <a:schemeClr val="accent3">
                    <a:lumMod val="75000"/>
                  </a:schemeClr>
                </a:solidFill>
                <a:latin typeface="Raleway" pitchFamily="2" charset="77"/>
              </a:rPr>
              <a:t>Target: Cut unit fill time in half</a:t>
            </a:r>
          </a:p>
          <a:p>
            <a:pPr marL="445770" lvl="1" indent="-171450">
              <a:buFont typeface="Courier New" panose="02070309020205020404" pitchFamily="49" charset="0"/>
              <a:buChar char="o"/>
            </a:pPr>
            <a:r>
              <a:rPr lang="en-US" sz="1100" dirty="0">
                <a:solidFill>
                  <a:schemeClr val="accent3">
                    <a:lumMod val="75000"/>
                  </a:schemeClr>
                </a:solidFill>
                <a:latin typeface="Raleway" pitchFamily="2" charset="77"/>
              </a:rPr>
              <a:t>Consider presumptive eligibility</a:t>
            </a:r>
          </a:p>
          <a:p>
            <a:pPr marL="445770" lvl="1" indent="-171450">
              <a:buFont typeface="Courier New" panose="02070309020205020404" pitchFamily="49" charset="0"/>
              <a:buChar char="o"/>
            </a:pPr>
            <a:r>
              <a:rPr lang="en-US" sz="1100" dirty="0">
                <a:solidFill>
                  <a:schemeClr val="accent3">
                    <a:lumMod val="75000"/>
                  </a:schemeClr>
                </a:solidFill>
                <a:latin typeface="Raleway" pitchFamily="2" charset="77"/>
              </a:rPr>
              <a:t>Consider temporarily waiving documentation requirements</a:t>
            </a:r>
          </a:p>
          <a:p>
            <a:pPr marL="445770" lvl="1" indent="-171450">
              <a:spcAft>
                <a:spcPts val="600"/>
              </a:spcAft>
              <a:buFont typeface="Courier New" panose="02070309020205020404" pitchFamily="49" charset="0"/>
              <a:buChar char="o"/>
            </a:pPr>
            <a:r>
              <a:rPr lang="en-US" sz="1100" dirty="0">
                <a:solidFill>
                  <a:schemeClr val="accent3">
                    <a:lumMod val="75000"/>
                  </a:schemeClr>
                </a:solidFill>
                <a:latin typeface="Raleway" pitchFamily="2" charset="77"/>
              </a:rPr>
              <a:t>Consider consolidating all vouchers within a shared housing model</a:t>
            </a:r>
            <a:br>
              <a:rPr lang="en-US" sz="1100" dirty="0">
                <a:solidFill>
                  <a:schemeClr val="accent3">
                    <a:lumMod val="75000"/>
                  </a:schemeClr>
                </a:solidFill>
                <a:latin typeface="Raleway" pitchFamily="2" charset="77"/>
              </a:rPr>
            </a:br>
            <a:endParaRPr lang="en-US" sz="1100" dirty="0">
              <a:solidFill>
                <a:schemeClr val="accent3">
                  <a:lumMod val="75000"/>
                </a:schemeClr>
              </a:solidFill>
              <a:latin typeface="Raleway" pitchFamily="2" charset="77"/>
            </a:endParaRPr>
          </a:p>
          <a:p>
            <a:pPr indent="-182880">
              <a:spcAft>
                <a:spcPts val="600"/>
              </a:spcAft>
            </a:pPr>
            <a:r>
              <a:rPr lang="en-US" sz="1400" b="1" dirty="0">
                <a:solidFill>
                  <a:schemeClr val="accent3">
                    <a:lumMod val="75000"/>
                  </a:schemeClr>
                </a:solidFill>
                <a:latin typeface="Raleway" pitchFamily="2" charset="77"/>
              </a:rPr>
              <a:t>System Optimization</a:t>
            </a:r>
          </a:p>
          <a:p>
            <a:pPr marL="171450" indent="-171450">
              <a:buFont typeface="Arial" panose="020B0604020202020204" pitchFamily="34" charset="0"/>
              <a:buChar char="•"/>
            </a:pPr>
            <a:r>
              <a:rPr lang="en-US" sz="1100" dirty="0">
                <a:solidFill>
                  <a:schemeClr val="accent3">
                    <a:lumMod val="75000"/>
                  </a:schemeClr>
                </a:solidFill>
                <a:latin typeface="Raleway" pitchFamily="2" charset="77"/>
              </a:rPr>
              <a:t>Identify opportunities to recalibrate supports based on changing resources (Move-On Projects):</a:t>
            </a:r>
          </a:p>
          <a:p>
            <a:pPr marL="628650" lvl="1" indent="-171450">
              <a:buFont typeface="Arial" panose="020B0604020202020204" pitchFamily="34" charset="0"/>
              <a:buChar char="•"/>
            </a:pPr>
            <a:r>
              <a:rPr lang="en-US" sz="1100" dirty="0">
                <a:solidFill>
                  <a:schemeClr val="accent3">
                    <a:lumMod val="75000"/>
                  </a:schemeClr>
                </a:solidFill>
                <a:latin typeface="Raleway" pitchFamily="2" charset="77"/>
              </a:rPr>
              <a:t>Consider adopting structured way to recognize clients who have fewer support needs move on strategies</a:t>
            </a:r>
          </a:p>
          <a:p>
            <a:pPr marL="628650" lvl="1" indent="-171450">
              <a:buFont typeface="Arial" panose="020B0604020202020204" pitchFamily="34" charset="0"/>
              <a:buChar char="•"/>
            </a:pPr>
            <a:r>
              <a:rPr lang="en-US" sz="1100" dirty="0">
                <a:solidFill>
                  <a:schemeClr val="accent3">
                    <a:lumMod val="75000"/>
                  </a:schemeClr>
                </a:solidFill>
                <a:latin typeface="Raleway" pitchFamily="2" charset="77"/>
              </a:rPr>
              <a:t>Is there a route to sustain the household with subsidies and no services for those who qualify?</a:t>
            </a:r>
          </a:p>
          <a:p>
            <a:pPr marL="171450" indent="-171450">
              <a:buFont typeface="Arial" panose="020B0604020202020204" pitchFamily="34" charset="0"/>
              <a:buChar char="•"/>
            </a:pPr>
            <a:r>
              <a:rPr lang="en-US" sz="1100" dirty="0">
                <a:solidFill>
                  <a:schemeClr val="accent3">
                    <a:lumMod val="75000"/>
                  </a:schemeClr>
                </a:solidFill>
                <a:latin typeface="Raleway" pitchFamily="2" charset="77"/>
              </a:rPr>
              <a:t>Is there a route to sustain households who are newly eligible for shallow subsidies and no services?</a:t>
            </a:r>
          </a:p>
          <a:p>
            <a:endParaRPr lang="en-US" sz="1400" b="1" dirty="0">
              <a:solidFill>
                <a:schemeClr val="accent3">
                  <a:lumMod val="75000"/>
                </a:schemeClr>
              </a:solidFill>
              <a:latin typeface="Raleway" pitchFamily="2" charset="77"/>
            </a:endParaRPr>
          </a:p>
          <a:p>
            <a:r>
              <a:rPr lang="en-US" sz="1400" b="1" dirty="0">
                <a:solidFill>
                  <a:schemeClr val="accent3">
                    <a:lumMod val="75000"/>
                  </a:schemeClr>
                </a:solidFill>
                <a:latin typeface="Raleway" pitchFamily="2" charset="77"/>
              </a:rPr>
              <a:t>Centralization and consolidation opportunities</a:t>
            </a:r>
            <a:r>
              <a:rPr lang="en-US" sz="1400" dirty="0">
                <a:solidFill>
                  <a:schemeClr val="accent3">
                    <a:lumMod val="75000"/>
                  </a:schemeClr>
                </a:solidFill>
                <a:latin typeface="Raleway" pitchFamily="2" charset="77"/>
              </a:rPr>
              <a:t> </a:t>
            </a:r>
          </a:p>
          <a:p>
            <a:pPr marL="171450" indent="-171450">
              <a:buFont typeface="Arial" panose="020B0604020202020204" pitchFamily="34" charset="0"/>
              <a:buChar char="•"/>
            </a:pPr>
            <a:r>
              <a:rPr lang="en-US" sz="1100" dirty="0">
                <a:solidFill>
                  <a:schemeClr val="accent3">
                    <a:lumMod val="75000"/>
                  </a:schemeClr>
                </a:solidFill>
                <a:latin typeface="Raleway" pitchFamily="2" charset="77"/>
              </a:rPr>
              <a:t>Maximize efficiency through resource consolidation</a:t>
            </a:r>
          </a:p>
          <a:p>
            <a:pPr marL="171450" indent="-171450">
              <a:buFont typeface="Arial" panose="020B0604020202020204" pitchFamily="34" charset="0"/>
              <a:buChar char="•"/>
            </a:pPr>
            <a:r>
              <a:rPr lang="en-US" sz="1100" dirty="0">
                <a:solidFill>
                  <a:schemeClr val="accent3">
                    <a:lumMod val="75000"/>
                  </a:schemeClr>
                </a:solidFill>
                <a:latin typeface="Raleway" pitchFamily="2" charset="77"/>
              </a:rPr>
              <a:t>Enhance program effectiveness through coordinated delivery</a:t>
            </a:r>
          </a:p>
          <a:p>
            <a:pPr marL="171450" indent="-171450">
              <a:buFont typeface="Arial" panose="020B0604020202020204" pitchFamily="34" charset="0"/>
              <a:buChar char="•"/>
            </a:pPr>
            <a:r>
              <a:rPr lang="en-US" sz="1100" dirty="0">
                <a:solidFill>
                  <a:schemeClr val="accent3">
                    <a:lumMod val="75000"/>
                  </a:schemeClr>
                </a:solidFill>
                <a:latin typeface="Raleway" pitchFamily="2" charset="77"/>
              </a:rPr>
              <a:t>Streamline administrative processes across portfolio</a:t>
            </a:r>
          </a:p>
          <a:p>
            <a:pPr marL="445770" lvl="1" indent="-171450">
              <a:buFont typeface="Courier New" panose="02070309020205020404" pitchFamily="49" charset="0"/>
              <a:buChar char="o"/>
            </a:pPr>
            <a:r>
              <a:rPr lang="en-US" sz="1100" dirty="0">
                <a:solidFill>
                  <a:schemeClr val="accent3">
                    <a:lumMod val="75000"/>
                  </a:schemeClr>
                </a:solidFill>
                <a:latin typeface="Raleway" pitchFamily="2" charset="77"/>
              </a:rPr>
              <a:t>Work with HUD to consolidate all PSH budgets into one program</a:t>
            </a:r>
          </a:p>
          <a:p>
            <a:pPr marL="445770" lvl="1" indent="-171450">
              <a:buFont typeface="Courier New" panose="02070309020205020404" pitchFamily="49" charset="0"/>
              <a:buChar char="o"/>
            </a:pPr>
            <a:r>
              <a:rPr lang="en-US" sz="1100" dirty="0">
                <a:solidFill>
                  <a:schemeClr val="accent3">
                    <a:lumMod val="75000"/>
                  </a:schemeClr>
                </a:solidFill>
                <a:latin typeface="Raleway" pitchFamily="2" charset="77"/>
              </a:rPr>
              <a:t>Identify a recipient who can manage rental assistance</a:t>
            </a:r>
          </a:p>
        </p:txBody>
      </p:sp>
    </p:spTree>
    <p:extLst>
      <p:ext uri="{BB962C8B-B14F-4D97-AF65-F5344CB8AC3E}">
        <p14:creationId xmlns:p14="http://schemas.microsoft.com/office/powerpoint/2010/main" val="5618172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139250-C850-984D-0A86-A5A258CCCA26}"/>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2452E0A6-545B-E60D-8262-62C43CAEFCBA}"/>
              </a:ext>
            </a:extLst>
          </p:cNvPr>
          <p:cNvSpPr/>
          <p:nvPr/>
        </p:nvSpPr>
        <p:spPr>
          <a:xfrm>
            <a:off x="6988629" y="1698171"/>
            <a:ext cx="4833788" cy="4671042"/>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A044E666-223C-5267-1ACE-F49A8044C54A}"/>
              </a:ext>
            </a:extLst>
          </p:cNvPr>
          <p:cNvSpPr/>
          <p:nvPr/>
        </p:nvSpPr>
        <p:spPr>
          <a:xfrm rot="5400000">
            <a:off x="5344887" y="-5344884"/>
            <a:ext cx="1502227" cy="121920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39">
            <a:extLst>
              <a:ext uri="{FF2B5EF4-FFF2-40B4-BE49-F238E27FC236}">
                <a16:creationId xmlns:a16="http://schemas.microsoft.com/office/drawing/2014/main" id="{305BF9D6-188E-F597-FA9B-4CC3E2608581}"/>
              </a:ext>
            </a:extLst>
          </p:cNvPr>
          <p:cNvSpPr txBox="1">
            <a:spLocks/>
          </p:cNvSpPr>
          <p:nvPr/>
        </p:nvSpPr>
        <p:spPr>
          <a:xfrm>
            <a:off x="369583" y="488787"/>
            <a:ext cx="11452834" cy="524657"/>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en-GB" sz="4000" dirty="0">
                <a:solidFill>
                  <a:schemeClr val="bg2"/>
                </a:solidFill>
                <a:latin typeface="Poppins Light" pitchFamily="2" charset="77"/>
                <a:cs typeface="Poppins Light" pitchFamily="2" charset="77"/>
              </a:rPr>
              <a:t>Next Steps</a:t>
            </a:r>
          </a:p>
        </p:txBody>
      </p:sp>
      <p:sp>
        <p:nvSpPr>
          <p:cNvPr id="6" name="TextBox 5">
            <a:extLst>
              <a:ext uri="{FF2B5EF4-FFF2-40B4-BE49-F238E27FC236}">
                <a16:creationId xmlns:a16="http://schemas.microsoft.com/office/drawing/2014/main" id="{12215DD8-C589-7872-E266-441A48AECEBE}"/>
              </a:ext>
            </a:extLst>
          </p:cNvPr>
          <p:cNvSpPr txBox="1"/>
          <p:nvPr/>
        </p:nvSpPr>
        <p:spPr>
          <a:xfrm>
            <a:off x="586766" y="1724699"/>
            <a:ext cx="5737834" cy="4644514"/>
          </a:xfrm>
          <a:prstGeom prst="rect">
            <a:avLst/>
          </a:prstGeom>
          <a:noFill/>
        </p:spPr>
        <p:txBody>
          <a:bodyPr wrap="square" numCol="1" spcCol="182880" rtlCol="0">
            <a:noAutofit/>
          </a:bodyPr>
          <a:lstStyle/>
          <a:p>
            <a:pPr>
              <a:lnSpc>
                <a:spcPct val="115000"/>
              </a:lnSpc>
              <a:spcAft>
                <a:spcPts val="600"/>
              </a:spcAft>
              <a:buClr>
                <a:schemeClr val="accent4"/>
              </a:buClr>
            </a:pPr>
            <a:r>
              <a:rPr lang="en-US" sz="1400" dirty="0">
                <a:latin typeface="Raleway" panose="020B0503030101060003" pitchFamily="34" charset="77"/>
                <a:ea typeface="Avenir" panose="02000503020000020003" pitchFamily="2" charset="0"/>
              </a:rPr>
              <a:t>While the unknown volatility of this moment is daunting, every community throughout the United States is facing similar challenges. Your colleagues across the country are generating thoughtful, creative solutions to preserve the effectiveness of local programs in these changed conditions. Adding your experience to the dialogue is essential. </a:t>
            </a:r>
            <a:r>
              <a:rPr lang="en-US" sz="1400" dirty="0">
                <a:latin typeface="Raleway" panose="020B0503030101060003" pitchFamily="34" charset="77"/>
                <a:ea typeface="Avenir" panose="02000503020000020003" pitchFamily="2" charset="0"/>
                <a:hlinkClick r:id="rId2"/>
              </a:rPr>
              <a:t>Sign up for our newsletter </a:t>
            </a:r>
            <a:r>
              <a:rPr lang="en-US" sz="1400" dirty="0">
                <a:latin typeface="Raleway" panose="020B0503030101060003" pitchFamily="34" charset="77"/>
                <a:ea typeface="Avenir" panose="02000503020000020003" pitchFamily="2" charset="0"/>
              </a:rPr>
              <a:t>to stay in the conversation!  </a:t>
            </a:r>
            <a:endParaRPr lang="en-US" sz="1400" dirty="0">
              <a:highlight>
                <a:srgbClr val="FFFF00"/>
              </a:highlight>
              <a:latin typeface="Raleway" panose="020B0503030101060003" pitchFamily="34" charset="77"/>
              <a:ea typeface="Avenir" panose="02000503020000020003" pitchFamily="2" charset="0"/>
            </a:endParaRPr>
          </a:p>
          <a:p>
            <a:pPr>
              <a:lnSpc>
                <a:spcPct val="115000"/>
              </a:lnSpc>
              <a:spcAft>
                <a:spcPts val="600"/>
              </a:spcAft>
              <a:buClr>
                <a:schemeClr val="accent4"/>
              </a:buClr>
            </a:pPr>
            <a:r>
              <a:rPr lang="en-US" sz="1400" dirty="0">
                <a:latin typeface="Raleway" panose="020B0503030101060003" pitchFamily="34" charset="77"/>
              </a:rPr>
              <a:t>If you’ve arrived at the end of this tool and are completely overwhelmed, it’s a lot.  Shifting expectations, shrinking budgets, increasing complexities are all amplifying the challenges. No one person can approach this effort alone. Lean on local colleagues, ask for help from your state leaders, reach out to national partners for brainstorming and information resources, talk to domain experts to focus your efforts. If you’re stuck and don’t know who to reach out to, contact NAEH, </a:t>
            </a:r>
            <a:r>
              <a:rPr lang="en-US" sz="1400" dirty="0">
                <a:latin typeface="Raleway" panose="020B0503030101060003" pitchFamily="34" charset="77"/>
                <a:hlinkClick r:id="rId3"/>
              </a:rPr>
              <a:t>info@naeh.org</a:t>
            </a:r>
            <a:r>
              <a:rPr lang="en-US" sz="1400" dirty="0">
                <a:latin typeface="Raleway" panose="020B0503030101060003" pitchFamily="34" charset="77"/>
              </a:rPr>
              <a:t>. </a:t>
            </a:r>
          </a:p>
          <a:p>
            <a:pPr>
              <a:lnSpc>
                <a:spcPct val="115000"/>
              </a:lnSpc>
              <a:spcAft>
                <a:spcPts val="600"/>
              </a:spcAft>
              <a:buClr>
                <a:schemeClr val="accent4"/>
              </a:buClr>
            </a:pPr>
            <a:r>
              <a:rPr lang="en-US" sz="1400" dirty="0">
                <a:latin typeface="Raleway" panose="020B0503030101060003" pitchFamily="34" charset="77"/>
              </a:rPr>
              <a:t>NAEH hosts a variety of tools on our website and regularly provides updates on changes at the federal level. The links on the right get you to those resources.</a:t>
            </a:r>
          </a:p>
          <a:p>
            <a:endParaRPr lang="en-US" dirty="0"/>
          </a:p>
        </p:txBody>
      </p:sp>
      <p:sp>
        <p:nvSpPr>
          <p:cNvPr id="7" name="TextBox 6">
            <a:extLst>
              <a:ext uri="{FF2B5EF4-FFF2-40B4-BE49-F238E27FC236}">
                <a16:creationId xmlns:a16="http://schemas.microsoft.com/office/drawing/2014/main" id="{5DA0B71F-B3F9-6454-88EA-9A8D4E0C96C9}"/>
              </a:ext>
            </a:extLst>
          </p:cNvPr>
          <p:cNvSpPr txBox="1"/>
          <p:nvPr/>
        </p:nvSpPr>
        <p:spPr>
          <a:xfrm>
            <a:off x="7304315" y="2566375"/>
            <a:ext cx="3755572" cy="3779996"/>
          </a:xfrm>
          <a:prstGeom prst="rect">
            <a:avLst/>
          </a:prstGeom>
          <a:noFill/>
        </p:spPr>
        <p:txBody>
          <a:bodyPr wrap="square" numCol="1" spcCol="182880" rtlCol="0">
            <a:noAutofit/>
          </a:bodyPr>
          <a:lstStyle/>
          <a:p>
            <a:pPr>
              <a:lnSpc>
                <a:spcPct val="115000"/>
              </a:lnSpc>
              <a:spcAft>
                <a:spcPts val="600"/>
              </a:spcAft>
              <a:buClr>
                <a:schemeClr val="accent5"/>
              </a:buClr>
            </a:pPr>
            <a:endParaRPr lang="en-US" sz="1200" dirty="0">
              <a:solidFill>
                <a:schemeClr val="tx1">
                  <a:lumMod val="65000"/>
                  <a:lumOff val="35000"/>
                </a:schemeClr>
              </a:solidFill>
              <a:latin typeface="Raleway" panose="020B0503030101060003" pitchFamily="34" charset="77"/>
              <a:hlinkClick r:id="rId4"/>
            </a:endParaRPr>
          </a:p>
          <a:p>
            <a:pPr marL="285750" indent="-285750">
              <a:lnSpc>
                <a:spcPct val="115000"/>
              </a:lnSpc>
              <a:spcAft>
                <a:spcPts val="600"/>
              </a:spcAft>
              <a:buClr>
                <a:schemeClr val="accent5"/>
              </a:buClr>
              <a:buFont typeface="Arial" panose="020B0604020202020204" pitchFamily="34" charset="0"/>
              <a:buChar char="•"/>
            </a:pPr>
            <a:r>
              <a:rPr lang="en-US" sz="1200" dirty="0">
                <a:solidFill>
                  <a:schemeClr val="tx1">
                    <a:lumMod val="65000"/>
                    <a:lumOff val="35000"/>
                  </a:schemeClr>
                </a:solidFill>
                <a:latin typeface="Raleway" panose="020B0503030101060003" pitchFamily="34" charset="77"/>
                <a:hlinkClick r:id="rId5"/>
              </a:rPr>
              <a:t>Overall Resource Page</a:t>
            </a:r>
            <a:endParaRPr lang="en-US" sz="1200" dirty="0">
              <a:solidFill>
                <a:schemeClr val="tx1">
                  <a:lumMod val="65000"/>
                  <a:lumOff val="35000"/>
                </a:schemeClr>
              </a:solidFill>
              <a:latin typeface="Raleway" panose="020B0503030101060003" pitchFamily="34" charset="77"/>
            </a:endParaRPr>
          </a:p>
          <a:p>
            <a:pPr marL="285750" indent="-285750">
              <a:lnSpc>
                <a:spcPct val="115000"/>
              </a:lnSpc>
              <a:spcAft>
                <a:spcPts val="600"/>
              </a:spcAft>
              <a:buClr>
                <a:schemeClr val="accent5"/>
              </a:buClr>
              <a:buFont typeface="Arial" panose="020B0604020202020204" pitchFamily="34" charset="0"/>
              <a:buChar char="•"/>
            </a:pPr>
            <a:r>
              <a:rPr lang="en-US" sz="1200" dirty="0">
                <a:solidFill>
                  <a:schemeClr val="tx1">
                    <a:lumMod val="65000"/>
                    <a:lumOff val="35000"/>
                  </a:schemeClr>
                </a:solidFill>
                <a:latin typeface="Raleway" panose="020B0503030101060003" pitchFamily="34" charset="77"/>
                <a:hlinkClick r:id="rId4"/>
              </a:rPr>
              <a:t>Toolkits and Training Materials</a:t>
            </a:r>
          </a:p>
          <a:p>
            <a:pPr marL="285750" indent="-285750">
              <a:lnSpc>
                <a:spcPct val="115000"/>
              </a:lnSpc>
              <a:spcAft>
                <a:spcPts val="600"/>
              </a:spcAft>
              <a:buClr>
                <a:schemeClr val="accent5"/>
              </a:buClr>
              <a:buFont typeface="Arial" panose="020B0604020202020204" pitchFamily="34" charset="0"/>
              <a:buChar char="•"/>
            </a:pPr>
            <a:r>
              <a:rPr lang="en-US" sz="1200" dirty="0">
                <a:solidFill>
                  <a:schemeClr val="tx1">
                    <a:lumMod val="65000"/>
                    <a:lumOff val="35000"/>
                  </a:schemeClr>
                </a:solidFill>
                <a:latin typeface="Raleway" panose="020B0503030101060003" pitchFamily="34" charset="77"/>
                <a:hlinkClick r:id="rId6"/>
              </a:rPr>
              <a:t>Research and Analysis</a:t>
            </a:r>
            <a:endParaRPr lang="en-US" sz="1200" dirty="0">
              <a:solidFill>
                <a:schemeClr val="tx1">
                  <a:lumMod val="65000"/>
                  <a:lumOff val="35000"/>
                </a:schemeClr>
              </a:solidFill>
              <a:latin typeface="Raleway" panose="020B0503030101060003" pitchFamily="34" charset="77"/>
              <a:hlinkClick r:id="rId7"/>
            </a:endParaRPr>
          </a:p>
          <a:p>
            <a:pPr marL="285750" indent="-285750">
              <a:lnSpc>
                <a:spcPct val="115000"/>
              </a:lnSpc>
              <a:spcAft>
                <a:spcPts val="600"/>
              </a:spcAft>
              <a:buClr>
                <a:schemeClr val="accent5"/>
              </a:buClr>
              <a:buFont typeface="Arial" panose="020B0604020202020204" pitchFamily="34" charset="0"/>
              <a:buChar char="•"/>
            </a:pPr>
            <a:r>
              <a:rPr lang="en-US" sz="1200" dirty="0">
                <a:solidFill>
                  <a:schemeClr val="tx1">
                    <a:lumMod val="65000"/>
                    <a:lumOff val="35000"/>
                  </a:schemeClr>
                </a:solidFill>
                <a:latin typeface="Raleway" panose="020B0503030101060003" pitchFamily="34" charset="77"/>
                <a:hlinkClick r:id="rId7"/>
              </a:rPr>
              <a:t>Shareable Graphics</a:t>
            </a:r>
            <a:endParaRPr lang="en-US" sz="1200" dirty="0">
              <a:solidFill>
                <a:schemeClr val="tx1">
                  <a:lumMod val="65000"/>
                  <a:lumOff val="35000"/>
                </a:schemeClr>
              </a:solidFill>
              <a:latin typeface="Raleway" panose="020B0503030101060003" pitchFamily="34" charset="77"/>
            </a:endParaRPr>
          </a:p>
          <a:p>
            <a:pPr marL="285750" indent="-285750">
              <a:lnSpc>
                <a:spcPct val="115000"/>
              </a:lnSpc>
              <a:spcAft>
                <a:spcPts val="600"/>
              </a:spcAft>
              <a:buClr>
                <a:schemeClr val="accent5"/>
              </a:buClr>
              <a:buFont typeface="Arial" panose="020B0604020202020204" pitchFamily="34" charset="0"/>
              <a:buChar char="•"/>
            </a:pPr>
            <a:r>
              <a:rPr lang="en-US" sz="1200" dirty="0">
                <a:solidFill>
                  <a:schemeClr val="tx1">
                    <a:lumMod val="65000"/>
                    <a:lumOff val="35000"/>
                  </a:schemeClr>
                </a:solidFill>
                <a:latin typeface="Raleway" panose="020B0503030101060003" pitchFamily="34" charset="77"/>
                <a:hlinkClick r:id="rId8"/>
              </a:rPr>
              <a:t>Case Studies</a:t>
            </a:r>
            <a:endParaRPr lang="en-US" sz="1200" dirty="0">
              <a:solidFill>
                <a:schemeClr val="tx1">
                  <a:lumMod val="65000"/>
                  <a:lumOff val="35000"/>
                </a:schemeClr>
              </a:solidFill>
              <a:latin typeface="Raleway" panose="020B0503030101060003" pitchFamily="34" charset="77"/>
            </a:endParaRPr>
          </a:p>
          <a:p>
            <a:pPr marL="285750" indent="-285750">
              <a:lnSpc>
                <a:spcPct val="115000"/>
              </a:lnSpc>
              <a:spcAft>
                <a:spcPts val="600"/>
              </a:spcAft>
              <a:buClr>
                <a:schemeClr val="accent5"/>
              </a:buClr>
              <a:buFont typeface="Arial" panose="020B0604020202020204" pitchFamily="34" charset="0"/>
              <a:buChar char="•"/>
            </a:pPr>
            <a:r>
              <a:rPr lang="en-US" sz="1200" dirty="0">
                <a:solidFill>
                  <a:schemeClr val="tx1">
                    <a:lumMod val="65000"/>
                    <a:lumOff val="35000"/>
                  </a:schemeClr>
                </a:solidFill>
                <a:latin typeface="Raleway" panose="020B0503030101060003" pitchFamily="34" charset="77"/>
                <a:hlinkClick r:id="rId9"/>
              </a:rPr>
              <a:t>Policy Information</a:t>
            </a:r>
            <a:endParaRPr lang="en-US" sz="1200" dirty="0">
              <a:solidFill>
                <a:schemeClr val="tx1">
                  <a:lumMod val="65000"/>
                  <a:lumOff val="35000"/>
                </a:schemeClr>
              </a:solidFill>
              <a:latin typeface="Raleway" panose="020B0503030101060003" pitchFamily="34" charset="77"/>
            </a:endParaRPr>
          </a:p>
          <a:p>
            <a:pPr marL="285750" indent="-285750">
              <a:lnSpc>
                <a:spcPct val="115000"/>
              </a:lnSpc>
              <a:spcAft>
                <a:spcPts val="600"/>
              </a:spcAft>
              <a:buClr>
                <a:schemeClr val="accent5"/>
              </a:buClr>
              <a:buFont typeface="Arial" panose="020B0604020202020204" pitchFamily="34" charset="0"/>
              <a:buChar char="•"/>
            </a:pPr>
            <a:r>
              <a:rPr lang="en-US" sz="1200" dirty="0">
                <a:solidFill>
                  <a:schemeClr val="tx1">
                    <a:lumMod val="65000"/>
                    <a:lumOff val="35000"/>
                  </a:schemeClr>
                </a:solidFill>
                <a:latin typeface="Raleway" panose="020B0503030101060003" pitchFamily="34" charset="77"/>
                <a:hlinkClick r:id="rId10"/>
              </a:rPr>
              <a:t>Newsletter Sign-up</a:t>
            </a:r>
          </a:p>
        </p:txBody>
      </p:sp>
      <p:sp>
        <p:nvSpPr>
          <p:cNvPr id="10" name="TextBox 9">
            <a:extLst>
              <a:ext uri="{FF2B5EF4-FFF2-40B4-BE49-F238E27FC236}">
                <a16:creationId xmlns:a16="http://schemas.microsoft.com/office/drawing/2014/main" id="{7F100EF5-A4AE-BE2E-CFEF-8AE110DD3E2A}"/>
              </a:ext>
            </a:extLst>
          </p:cNvPr>
          <p:cNvSpPr txBox="1"/>
          <p:nvPr/>
        </p:nvSpPr>
        <p:spPr>
          <a:xfrm>
            <a:off x="7304315" y="1991015"/>
            <a:ext cx="3363686" cy="369332"/>
          </a:xfrm>
          <a:prstGeom prst="rect">
            <a:avLst/>
          </a:prstGeom>
          <a:noFill/>
        </p:spPr>
        <p:txBody>
          <a:bodyPr wrap="square">
            <a:spAutoFit/>
          </a:bodyPr>
          <a:lstStyle/>
          <a:p>
            <a:r>
              <a:rPr lang="en-US" sz="1800" b="1" dirty="0">
                <a:solidFill>
                  <a:schemeClr val="accent3"/>
                </a:solidFill>
                <a:latin typeface="Raleway" panose="020B0503030101060003" pitchFamily="34" charset="77"/>
              </a:rPr>
              <a:t>NAEH TOOLS &amp; UPDATES</a:t>
            </a:r>
            <a:endParaRPr lang="en-US" b="1" dirty="0">
              <a:solidFill>
                <a:schemeClr val="accent3"/>
              </a:solidFill>
            </a:endParaRPr>
          </a:p>
        </p:txBody>
      </p:sp>
    </p:spTree>
    <p:extLst>
      <p:ext uri="{BB962C8B-B14F-4D97-AF65-F5344CB8AC3E}">
        <p14:creationId xmlns:p14="http://schemas.microsoft.com/office/powerpoint/2010/main" val="2142843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0E458E-F793-13ED-87C2-233BA9236ACA}"/>
            </a:ext>
          </a:extLst>
        </p:cNvPr>
        <p:cNvGrpSpPr/>
        <p:nvPr/>
      </p:nvGrpSpPr>
      <p:grpSpPr>
        <a:xfrm>
          <a:off x="0" y="0"/>
          <a:ext cx="0" cy="0"/>
          <a:chOff x="0" y="0"/>
          <a:chExt cx="0" cy="0"/>
        </a:xfrm>
      </p:grpSpPr>
      <p:sp>
        <p:nvSpPr>
          <p:cNvPr id="3" name="Title 39">
            <a:extLst>
              <a:ext uri="{FF2B5EF4-FFF2-40B4-BE49-F238E27FC236}">
                <a16:creationId xmlns:a16="http://schemas.microsoft.com/office/drawing/2014/main" id="{257745A3-69E3-451E-D8EF-61FD1C8A2907}"/>
              </a:ext>
            </a:extLst>
          </p:cNvPr>
          <p:cNvSpPr txBox="1">
            <a:spLocks/>
          </p:cNvSpPr>
          <p:nvPr/>
        </p:nvSpPr>
        <p:spPr>
          <a:xfrm>
            <a:off x="690323" y="478099"/>
            <a:ext cx="11321014" cy="502749"/>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en-GB" sz="3200" dirty="0">
                <a:solidFill>
                  <a:schemeClr val="accent3"/>
                </a:solidFill>
                <a:latin typeface="Poppins SemiBold" panose="00000700000000000000" pitchFamily="2" charset="0"/>
                <a:cs typeface="Poppins SemiBold" panose="00000700000000000000" pitchFamily="2" charset="0"/>
              </a:rPr>
              <a:t>Decision-</a:t>
            </a:r>
            <a:r>
              <a:rPr lang="en-GB" sz="3200" dirty="0">
                <a:latin typeface="Poppins SemiBold" panose="00000700000000000000" pitchFamily="2" charset="0"/>
                <a:cs typeface="Poppins SemiBold" panose="00000700000000000000" pitchFamily="2" charset="0"/>
              </a:rPr>
              <a:t>Support Tool</a:t>
            </a:r>
            <a:endParaRPr lang="en-US" sz="3200" dirty="0">
              <a:latin typeface="Poppins SemiBold" panose="00000700000000000000" pitchFamily="2" charset="0"/>
              <a:ea typeface="Lato Black" panose="020F0502020204030203" pitchFamily="34" charset="0"/>
              <a:cs typeface="Poppins SemiBold" panose="00000700000000000000" pitchFamily="2" charset="0"/>
            </a:endParaRPr>
          </a:p>
        </p:txBody>
      </p:sp>
      <p:sp>
        <p:nvSpPr>
          <p:cNvPr id="4" name="Rectangle 3">
            <a:extLst>
              <a:ext uri="{FF2B5EF4-FFF2-40B4-BE49-F238E27FC236}">
                <a16:creationId xmlns:a16="http://schemas.microsoft.com/office/drawing/2014/main" id="{0C815946-99A2-E3B7-D1E9-ED75094E8F48}"/>
              </a:ext>
            </a:extLst>
          </p:cNvPr>
          <p:cNvSpPr/>
          <p:nvPr/>
        </p:nvSpPr>
        <p:spPr>
          <a:xfrm>
            <a:off x="705311" y="1870817"/>
            <a:ext cx="9907721" cy="4509084"/>
          </a:xfrm>
          <a:prstGeom prst="rect">
            <a:avLst/>
          </a:prstGeom>
        </p:spPr>
        <p:txBody>
          <a:bodyPr wrap="square" numCol="2" spcCol="274320">
            <a:noAutofit/>
          </a:bodyPr>
          <a:lstStyle/>
          <a:p>
            <a:pPr marR="0" lvl="0">
              <a:lnSpc>
                <a:spcPct val="125000"/>
              </a:lnSpc>
              <a:spcBef>
                <a:spcPts val="0"/>
              </a:spcBef>
              <a:spcAft>
                <a:spcPts val="1200"/>
              </a:spcAft>
              <a:buClr>
                <a:schemeClr val="accent4"/>
              </a:buClr>
            </a:pPr>
            <a:r>
              <a:rPr lang="en-US" sz="1600" dirty="0">
                <a:latin typeface="Raleway" panose="020B0503030101060003" pitchFamily="34" charset="77"/>
                <a:ea typeface="Avenir" panose="02000503020000020003" pitchFamily="2" charset="0"/>
              </a:rPr>
              <a:t>This tool focuses on how </a:t>
            </a:r>
            <a:r>
              <a:rPr lang="en-US" sz="1600" dirty="0">
                <a:latin typeface="Raleway" panose="020B0503030101060003" pitchFamily="34" charset="77"/>
              </a:rPr>
              <a:t>disruptions to housing and sheltering will impact the community. Understanding impact is essential to contingency planning. </a:t>
            </a:r>
          </a:p>
          <a:p>
            <a:pPr marR="0" lvl="0">
              <a:lnSpc>
                <a:spcPct val="125000"/>
              </a:lnSpc>
              <a:spcBef>
                <a:spcPts val="0"/>
              </a:spcBef>
              <a:spcAft>
                <a:spcPts val="1200"/>
              </a:spcAft>
              <a:buClr>
                <a:schemeClr val="accent4"/>
              </a:buClr>
            </a:pPr>
            <a:r>
              <a:rPr lang="en-US" sz="1600" dirty="0">
                <a:latin typeface="Raleway" panose="020B0503030101060003" pitchFamily="34" charset="77"/>
                <a:ea typeface="Avenir" panose="02000503020000020003" pitchFamily="2" charset="0"/>
              </a:rPr>
              <a:t>It builds on the </a:t>
            </a:r>
            <a:r>
              <a:rPr lang="en-US" sz="1600" b="1" dirty="0">
                <a:latin typeface="Raleway" panose="020B0503030101060003" pitchFamily="34" charset="77"/>
                <a:ea typeface="Avenir" panose="02000503020000020003" pitchFamily="2" charset="0"/>
              </a:rPr>
              <a:t>Impact Assessment </a:t>
            </a:r>
            <a:r>
              <a:rPr lang="en-US" sz="1600" dirty="0">
                <a:latin typeface="Raleway" panose="020B0503030101060003" pitchFamily="34" charset="77"/>
                <a:ea typeface="Avenir" panose="02000503020000020003" pitchFamily="2" charset="0"/>
              </a:rPr>
              <a:t>your community completed. There, you identified signals of currently relevant risks for your community. Now, your community can use this decision-making approach to plan with partners in order to minimize harms from sudden funding cuts. Understanding the ways that vulnerable households use community supports will help you prioritize resources and create strategies to protect safety net systems.</a:t>
            </a:r>
          </a:p>
          <a:p>
            <a:pPr marR="0" lvl="0">
              <a:lnSpc>
                <a:spcPct val="125000"/>
              </a:lnSpc>
              <a:spcBef>
                <a:spcPts val="0"/>
              </a:spcBef>
              <a:spcAft>
                <a:spcPts val="1200"/>
              </a:spcAft>
              <a:buClr>
                <a:schemeClr val="accent4"/>
              </a:buClr>
            </a:pPr>
            <a:r>
              <a:rPr lang="en-US" sz="1600" dirty="0">
                <a:latin typeface="Raleway" panose="020B0503030101060003" pitchFamily="34" charset="77"/>
                <a:ea typeface="Avenir" panose="02000503020000020003" pitchFamily="2" charset="0"/>
              </a:rPr>
              <a:t>Several components of a jurisdiction’s safety net are adjacent to, or integrated with, housing. These areas include </a:t>
            </a:r>
            <a:r>
              <a:rPr lang="en-US" sz="1600" b="1" dirty="0">
                <a:latin typeface="Raleway" panose="020B0503030101060003" pitchFamily="34" charset="77"/>
                <a:ea typeface="Avenir" panose="02000503020000020003" pitchFamily="2" charset="0"/>
              </a:rPr>
              <a:t>behavioral </a:t>
            </a:r>
            <a:r>
              <a:rPr lang="en-US" sz="1600" dirty="0">
                <a:latin typeface="Raleway" panose="020B0503030101060003" pitchFamily="34" charset="77"/>
                <a:ea typeface="Avenir" panose="02000503020000020003" pitchFamily="2" charset="0"/>
              </a:rPr>
              <a:t>and </a:t>
            </a:r>
            <a:r>
              <a:rPr lang="en-US" sz="1600" b="1" dirty="0">
                <a:latin typeface="Raleway" panose="020B0503030101060003" pitchFamily="34" charset="77"/>
                <a:ea typeface="Avenir" panose="02000503020000020003" pitchFamily="2" charset="0"/>
              </a:rPr>
              <a:t>physical health, food stability</a:t>
            </a:r>
            <a:r>
              <a:rPr lang="en-US" sz="1600" dirty="0">
                <a:latin typeface="Raleway" panose="020B0503030101060003" pitchFamily="34" charset="77"/>
                <a:ea typeface="Avenir" panose="02000503020000020003" pitchFamily="2" charset="0"/>
              </a:rPr>
              <a:t>, </a:t>
            </a:r>
            <a:r>
              <a:rPr lang="en-US" sz="1600" b="1" dirty="0">
                <a:latin typeface="Raleway" panose="020B0503030101060003" pitchFamily="34" charset="77"/>
                <a:ea typeface="Avenir" panose="02000503020000020003" pitchFamily="2" charset="0"/>
              </a:rPr>
              <a:t>public safety, education</a:t>
            </a:r>
            <a:r>
              <a:rPr lang="en-US" sz="1600" dirty="0">
                <a:latin typeface="Raleway" panose="020B0503030101060003" pitchFamily="34" charset="77"/>
                <a:ea typeface="Avenir" panose="02000503020000020003" pitchFamily="2" charset="0"/>
              </a:rPr>
              <a:t> and </a:t>
            </a:r>
            <a:r>
              <a:rPr lang="en-US" sz="1600" b="1" dirty="0">
                <a:latin typeface="Raleway" panose="020B0503030101060003" pitchFamily="34" charset="77"/>
                <a:ea typeface="Avenir" panose="02000503020000020003" pitchFamily="2" charset="0"/>
              </a:rPr>
              <a:t>others</a:t>
            </a:r>
            <a:r>
              <a:rPr lang="en-US" sz="1600" dirty="0">
                <a:latin typeface="Raleway" panose="020B0503030101060003" pitchFamily="34" charset="77"/>
                <a:ea typeface="Avenir" panose="02000503020000020003" pitchFamily="2" charset="0"/>
              </a:rPr>
              <a:t>. Practitioners from each of these components have expert knowledge about how their system of care strengthens overall community safety. They should be included in the conversations the housing and homeless response system hosts. In addition, those disciplines will need to convene separately and host conversations about how changing contexts are impacting their own service delivery.</a:t>
            </a:r>
            <a:endParaRPr lang="en-US" sz="1600" dirty="0">
              <a:highlight>
                <a:srgbClr val="FFFF00"/>
              </a:highlight>
              <a:latin typeface="Raleway" panose="020B0503030101060003" pitchFamily="34" charset="77"/>
              <a:ea typeface="Avenir" panose="02000503020000020003" pitchFamily="2" charset="0"/>
            </a:endParaRPr>
          </a:p>
        </p:txBody>
      </p:sp>
      <p:cxnSp>
        <p:nvCxnSpPr>
          <p:cNvPr id="5" name="Straight Connector 4">
            <a:extLst>
              <a:ext uri="{FF2B5EF4-FFF2-40B4-BE49-F238E27FC236}">
                <a16:creationId xmlns:a16="http://schemas.microsoft.com/office/drawing/2014/main" id="{46A76551-F10E-ACA3-B5F1-EB1586CB5E3B}"/>
              </a:ext>
            </a:extLst>
          </p:cNvPr>
          <p:cNvCxnSpPr>
            <a:cxnSpLocks/>
          </p:cNvCxnSpPr>
          <p:nvPr/>
        </p:nvCxnSpPr>
        <p:spPr>
          <a:xfrm>
            <a:off x="803072" y="1130560"/>
            <a:ext cx="576020"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613E3F2F-4F99-8B9F-C81B-77F977CC433C}"/>
              </a:ext>
            </a:extLst>
          </p:cNvPr>
          <p:cNvSpPr txBox="1"/>
          <p:nvPr/>
        </p:nvSpPr>
        <p:spPr>
          <a:xfrm>
            <a:off x="690321" y="1280273"/>
            <a:ext cx="6096000" cy="512191"/>
          </a:xfrm>
          <a:prstGeom prst="rect">
            <a:avLst/>
          </a:prstGeom>
          <a:noFill/>
        </p:spPr>
        <p:txBody>
          <a:bodyPr wrap="square">
            <a:spAutoFit/>
          </a:bodyPr>
          <a:lstStyle/>
          <a:p>
            <a:pPr marR="0" lvl="0">
              <a:lnSpc>
                <a:spcPct val="125000"/>
              </a:lnSpc>
              <a:spcBef>
                <a:spcPts val="0"/>
              </a:spcBef>
              <a:spcAft>
                <a:spcPts val="1200"/>
              </a:spcAft>
              <a:buClr>
                <a:schemeClr val="accent4"/>
              </a:buClr>
            </a:pPr>
            <a:r>
              <a:rPr lang="en-US" sz="2400" dirty="0">
                <a:solidFill>
                  <a:schemeClr val="accent3"/>
                </a:solidFill>
                <a:latin typeface="Raleway" panose="020B0503030101060003" pitchFamily="34" charset="77"/>
                <a:ea typeface="Avenir" panose="02000503020000020003" pitchFamily="2" charset="0"/>
              </a:rPr>
              <a:t>Purpose</a:t>
            </a:r>
          </a:p>
        </p:txBody>
      </p:sp>
      <p:sp>
        <p:nvSpPr>
          <p:cNvPr id="9" name="Rectangle 8">
            <a:extLst>
              <a:ext uri="{FF2B5EF4-FFF2-40B4-BE49-F238E27FC236}">
                <a16:creationId xmlns:a16="http://schemas.microsoft.com/office/drawing/2014/main" id="{6494BCFE-DF05-9A66-1D71-96D45319D612}"/>
              </a:ext>
            </a:extLst>
          </p:cNvPr>
          <p:cNvSpPr/>
          <p:nvPr/>
        </p:nvSpPr>
        <p:spPr>
          <a:xfrm>
            <a:off x="0" y="0"/>
            <a:ext cx="299803" cy="6858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85771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C3832F-F404-A81B-FA03-7384B0D56369}"/>
            </a:ext>
          </a:extLst>
        </p:cNvPr>
        <p:cNvGrpSpPr/>
        <p:nvPr/>
      </p:nvGrpSpPr>
      <p:grpSpPr>
        <a:xfrm>
          <a:off x="0" y="0"/>
          <a:ext cx="0" cy="0"/>
          <a:chOff x="0" y="0"/>
          <a:chExt cx="0" cy="0"/>
        </a:xfrm>
      </p:grpSpPr>
      <p:sp>
        <p:nvSpPr>
          <p:cNvPr id="3" name="Title 39">
            <a:extLst>
              <a:ext uri="{FF2B5EF4-FFF2-40B4-BE49-F238E27FC236}">
                <a16:creationId xmlns:a16="http://schemas.microsoft.com/office/drawing/2014/main" id="{1C80C27B-BBB1-2EDC-E4F1-970A99FB7A84}"/>
              </a:ext>
            </a:extLst>
          </p:cNvPr>
          <p:cNvSpPr txBox="1">
            <a:spLocks/>
          </p:cNvSpPr>
          <p:nvPr/>
        </p:nvSpPr>
        <p:spPr>
          <a:xfrm>
            <a:off x="690323" y="478099"/>
            <a:ext cx="11321014" cy="502749"/>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en-GB" sz="3200" dirty="0">
                <a:solidFill>
                  <a:schemeClr val="accent3"/>
                </a:solidFill>
                <a:latin typeface="Poppins SemiBold" panose="00000700000000000000" pitchFamily="2" charset="0"/>
                <a:cs typeface="Poppins SemiBold" panose="00000700000000000000" pitchFamily="2" charset="0"/>
              </a:rPr>
              <a:t>Instructions</a:t>
            </a:r>
            <a:endParaRPr lang="en-US" sz="3200" dirty="0">
              <a:latin typeface="Poppins SemiBold" panose="00000700000000000000" pitchFamily="2" charset="0"/>
              <a:ea typeface="Lato Black" panose="020F0502020204030203" pitchFamily="34" charset="0"/>
              <a:cs typeface="Poppins SemiBold" panose="00000700000000000000" pitchFamily="2" charset="0"/>
            </a:endParaRPr>
          </a:p>
        </p:txBody>
      </p:sp>
      <p:cxnSp>
        <p:nvCxnSpPr>
          <p:cNvPr id="5" name="Straight Connector 4">
            <a:extLst>
              <a:ext uri="{FF2B5EF4-FFF2-40B4-BE49-F238E27FC236}">
                <a16:creationId xmlns:a16="http://schemas.microsoft.com/office/drawing/2014/main" id="{B8460765-AC69-EEAD-2183-B3D8CA027B93}"/>
              </a:ext>
            </a:extLst>
          </p:cNvPr>
          <p:cNvCxnSpPr>
            <a:cxnSpLocks/>
          </p:cNvCxnSpPr>
          <p:nvPr/>
        </p:nvCxnSpPr>
        <p:spPr>
          <a:xfrm>
            <a:off x="803072" y="1130560"/>
            <a:ext cx="576020"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C112DAB2-B63C-820E-5F78-2A817CEBB161}"/>
              </a:ext>
            </a:extLst>
          </p:cNvPr>
          <p:cNvSpPr/>
          <p:nvPr/>
        </p:nvSpPr>
        <p:spPr>
          <a:xfrm>
            <a:off x="0" y="0"/>
            <a:ext cx="299803" cy="6858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73F02899-3D12-0FFD-C82B-2E02560A9478}"/>
              </a:ext>
            </a:extLst>
          </p:cNvPr>
          <p:cNvSpPr/>
          <p:nvPr/>
        </p:nvSpPr>
        <p:spPr>
          <a:xfrm>
            <a:off x="803071" y="1416992"/>
            <a:ext cx="8820613" cy="4373313"/>
          </a:xfrm>
          <a:prstGeom prst="rect">
            <a:avLst/>
          </a:prstGeom>
        </p:spPr>
        <p:txBody>
          <a:bodyPr wrap="square">
            <a:spAutoFit/>
          </a:bodyPr>
          <a:lstStyle/>
          <a:p>
            <a:pPr marL="342900" indent="-342900">
              <a:lnSpc>
                <a:spcPct val="125000"/>
              </a:lnSpc>
              <a:spcAft>
                <a:spcPts val="1200"/>
              </a:spcAft>
              <a:buClr>
                <a:schemeClr val="accent3"/>
              </a:buClr>
              <a:buFont typeface="+mj-lt"/>
              <a:buAutoNum type="arabicPeriod"/>
            </a:pPr>
            <a:r>
              <a:rPr lang="en-US" sz="1600" b="1" dirty="0">
                <a:latin typeface="Raleway" panose="020B0503030101060003" pitchFamily="34" charset="77"/>
                <a:ea typeface="Avenir" panose="02000503020000020003" pitchFamily="2" charset="0"/>
              </a:rPr>
              <a:t>Establish Baseline: </a:t>
            </a:r>
            <a:r>
              <a:rPr lang="en-US" sz="1600" dirty="0">
                <a:latin typeface="Raleway" panose="020B0503030101060003" pitchFamily="34" charset="77"/>
                <a:ea typeface="Avenir" panose="02000503020000020003" pitchFamily="2" charset="0"/>
              </a:rPr>
              <a:t>The Collaborative Applicant or CoC lead should spend no more than 3 hours total gathering the information for slides </a:t>
            </a:r>
            <a:r>
              <a:rPr lang="en-US" sz="1600" b="1" dirty="0">
                <a:latin typeface="Raleway" panose="020B0503030101060003" pitchFamily="34" charset="77"/>
                <a:ea typeface="Avenir" panose="02000503020000020003" pitchFamily="2" charset="0"/>
              </a:rPr>
              <a:t>4-8</a:t>
            </a:r>
            <a:r>
              <a:rPr lang="en-US" sz="1600" dirty="0">
                <a:latin typeface="Raleway" panose="020B0503030101060003" pitchFamily="34" charset="77"/>
                <a:ea typeface="Avenir" panose="02000503020000020003" pitchFamily="2" charset="0"/>
              </a:rPr>
              <a:t>. This information forms the baseline of conversations with the community (medical, food security, education, employment, law enforcement, etc.) to develop your system’s protections </a:t>
            </a:r>
            <a:r>
              <a:rPr lang="en-US" sz="1600" dirty="0">
                <a:latin typeface="Raleway" panose="020B0503030101060003" pitchFamily="34" charset="77"/>
              </a:rPr>
              <a:t>for vulnerable groups. </a:t>
            </a:r>
          </a:p>
          <a:p>
            <a:pPr marL="342900" indent="-342900">
              <a:lnSpc>
                <a:spcPct val="125000"/>
              </a:lnSpc>
              <a:spcAft>
                <a:spcPts val="1200"/>
              </a:spcAft>
              <a:buClr>
                <a:schemeClr val="accent3"/>
              </a:buClr>
              <a:buFont typeface="+mj-lt"/>
              <a:buAutoNum type="arabicPeriod"/>
            </a:pPr>
            <a:r>
              <a:rPr lang="en-US" sz="1600" b="1" dirty="0">
                <a:latin typeface="Raleway" panose="020B0503030101060003" pitchFamily="34" charset="77"/>
              </a:rPr>
              <a:t>Structure Conversations: </a:t>
            </a:r>
            <a:r>
              <a:rPr lang="en-US" sz="1600" dirty="0">
                <a:latin typeface="Raleway" panose="020B0503030101060003" pitchFamily="34" charset="77"/>
              </a:rPr>
              <a:t>Use slides </a:t>
            </a:r>
            <a:r>
              <a:rPr lang="en-US" sz="1600" b="1" dirty="0">
                <a:latin typeface="Raleway" panose="020B0503030101060003" pitchFamily="34" charset="77"/>
              </a:rPr>
              <a:t>9-14</a:t>
            </a:r>
            <a:r>
              <a:rPr lang="en-US" sz="1600" dirty="0">
                <a:latin typeface="Raleway" panose="020B0503030101060003" pitchFamily="34" charset="77"/>
              </a:rPr>
              <a:t> to structure meetings with systems leaders. It is the job of the CoC to convene the housing conversation for your community as the housing and homelessness experts, but leaders from other sectors are key to sustaining housing and their presence is crucial.</a:t>
            </a:r>
            <a:endParaRPr lang="en-US" sz="1600" dirty="0">
              <a:highlight>
                <a:srgbClr val="FFFF00"/>
              </a:highlight>
              <a:latin typeface="Raleway" panose="020B0503030101060003" pitchFamily="34" charset="77"/>
            </a:endParaRPr>
          </a:p>
          <a:p>
            <a:pPr marL="342900" indent="-342900">
              <a:lnSpc>
                <a:spcPct val="125000"/>
              </a:lnSpc>
              <a:spcAft>
                <a:spcPts val="1200"/>
              </a:spcAft>
              <a:buClr>
                <a:schemeClr val="accent3"/>
              </a:buClr>
              <a:buFont typeface="+mj-lt"/>
              <a:buAutoNum type="arabicPeriod"/>
            </a:pPr>
            <a:r>
              <a:rPr lang="en-US" sz="1600" b="1" dirty="0">
                <a:latin typeface="Raleway" panose="020B0503030101060003" pitchFamily="34" charset="77"/>
              </a:rPr>
              <a:t> Create Plans: </a:t>
            </a:r>
            <a:r>
              <a:rPr lang="en-US" sz="1600" dirty="0">
                <a:latin typeface="Raleway" panose="020B0503030101060003" pitchFamily="34" charset="77"/>
              </a:rPr>
              <a:t>Slides </a:t>
            </a:r>
            <a:r>
              <a:rPr lang="en-US" sz="1600" b="1" dirty="0">
                <a:latin typeface="Raleway" panose="020B0503030101060003" pitchFamily="34" charset="77"/>
              </a:rPr>
              <a:t>15-18</a:t>
            </a:r>
            <a:r>
              <a:rPr lang="en-US" sz="1600" dirty="0">
                <a:latin typeface="Raleway" panose="020B0503030101060003" pitchFamily="34" charset="77"/>
              </a:rPr>
              <a:t> are examples of strategies to shift operations of system components (Sheltering, Rapid Rehousing, and Permanent Supportive Housing) based on changing resources. These examples may, or may not, be relevant to your specific programs. Use them to jumpstart discussions and brainstorm new approaches.  </a:t>
            </a:r>
          </a:p>
        </p:txBody>
      </p:sp>
    </p:spTree>
    <p:extLst>
      <p:ext uri="{BB962C8B-B14F-4D97-AF65-F5344CB8AC3E}">
        <p14:creationId xmlns:p14="http://schemas.microsoft.com/office/powerpoint/2010/main" val="1513111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3E7A14-5E77-6D31-ECC2-261233061308}"/>
            </a:ext>
          </a:extLst>
        </p:cNvPr>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840375B0-DD35-CAD5-5B7D-E1ED52934637}"/>
              </a:ext>
            </a:extLst>
          </p:cNvPr>
          <p:cNvCxnSpPr>
            <a:cxnSpLocks/>
          </p:cNvCxnSpPr>
          <p:nvPr/>
        </p:nvCxnSpPr>
        <p:spPr>
          <a:xfrm>
            <a:off x="739166" y="3088774"/>
            <a:ext cx="4087667" cy="0"/>
          </a:xfrm>
          <a:prstGeom prst="line">
            <a:avLst/>
          </a:prstGeom>
          <a:ln w="31750" cap="rnd">
            <a:solidFill>
              <a:schemeClr val="accent5"/>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A1419F11-F6B1-671D-F0F0-F35528AFE33F}"/>
              </a:ext>
            </a:extLst>
          </p:cNvPr>
          <p:cNvSpPr txBox="1"/>
          <p:nvPr/>
        </p:nvSpPr>
        <p:spPr>
          <a:xfrm>
            <a:off x="6564464" y="3223000"/>
            <a:ext cx="4949231" cy="3468450"/>
          </a:xfrm>
          <a:prstGeom prst="rect">
            <a:avLst/>
          </a:prstGeom>
          <a:noFill/>
        </p:spPr>
        <p:txBody>
          <a:bodyPr wrap="square" rtlCol="0">
            <a:spAutoFit/>
          </a:bodyPr>
          <a:lstStyle/>
          <a:p>
            <a:pPr>
              <a:lnSpc>
                <a:spcPct val="115000"/>
              </a:lnSpc>
              <a:spcAft>
                <a:spcPts val="600"/>
              </a:spcAft>
              <a:buClr>
                <a:schemeClr val="accent4"/>
              </a:buClr>
            </a:pPr>
            <a:r>
              <a:rPr lang="en-US" sz="1600" dirty="0">
                <a:solidFill>
                  <a:schemeClr val="accent3">
                    <a:lumMod val="50000"/>
                  </a:schemeClr>
                </a:solidFill>
                <a:latin typeface="Raleway" panose="020B0503030101060003" pitchFamily="34" charset="77"/>
              </a:rPr>
              <a:t>There may be both direct and indirect impacts to the homelessness and housing system. The experts in the housing and homeless system should convene a conversation to provide the community with a shared understanding of the impact that substantial unexpected budget cuts will have on local landlords, community agencies, and faith-based providers. The expertise of colleagues in the healthcare, food security, education and other sectors will be crucial to maintaining an effective network of support for vulnerable households. </a:t>
            </a:r>
          </a:p>
        </p:txBody>
      </p:sp>
      <p:sp>
        <p:nvSpPr>
          <p:cNvPr id="2" name="Rectangle 1">
            <a:extLst>
              <a:ext uri="{FF2B5EF4-FFF2-40B4-BE49-F238E27FC236}">
                <a16:creationId xmlns:a16="http://schemas.microsoft.com/office/drawing/2014/main" id="{172C570B-4EBA-AFD2-1118-AEC4908CE805}"/>
              </a:ext>
            </a:extLst>
          </p:cNvPr>
          <p:cNvSpPr/>
          <p:nvPr/>
        </p:nvSpPr>
        <p:spPr>
          <a:xfrm rot="5400000">
            <a:off x="5084169" y="-5084166"/>
            <a:ext cx="2023664" cy="121920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39">
            <a:extLst>
              <a:ext uri="{FF2B5EF4-FFF2-40B4-BE49-F238E27FC236}">
                <a16:creationId xmlns:a16="http://schemas.microsoft.com/office/drawing/2014/main" id="{94FFF257-1533-987E-3D2A-5804D3CE422A}"/>
              </a:ext>
            </a:extLst>
          </p:cNvPr>
          <p:cNvSpPr txBox="1">
            <a:spLocks/>
          </p:cNvSpPr>
          <p:nvPr/>
        </p:nvSpPr>
        <p:spPr>
          <a:xfrm>
            <a:off x="-1" y="449704"/>
            <a:ext cx="12192000" cy="524657"/>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en-GB" sz="3200" dirty="0">
                <a:solidFill>
                  <a:schemeClr val="bg2"/>
                </a:solidFill>
                <a:latin typeface="Poppins Light" pitchFamily="2" charset="77"/>
                <a:cs typeface="Poppins Light" pitchFamily="2" charset="77"/>
              </a:rPr>
              <a:t>Understanding Impact</a:t>
            </a:r>
          </a:p>
        </p:txBody>
      </p:sp>
      <p:sp>
        <p:nvSpPr>
          <p:cNvPr id="7" name="TextBox 6">
            <a:extLst>
              <a:ext uri="{FF2B5EF4-FFF2-40B4-BE49-F238E27FC236}">
                <a16:creationId xmlns:a16="http://schemas.microsoft.com/office/drawing/2014/main" id="{4DA2E1B0-454B-2729-640A-7FFA66AA31B5}"/>
              </a:ext>
            </a:extLst>
          </p:cNvPr>
          <p:cNvSpPr txBox="1"/>
          <p:nvPr/>
        </p:nvSpPr>
        <p:spPr>
          <a:xfrm>
            <a:off x="2738827" y="974361"/>
            <a:ext cx="6994161" cy="830997"/>
          </a:xfrm>
          <a:prstGeom prst="rect">
            <a:avLst/>
          </a:prstGeom>
          <a:noFill/>
        </p:spPr>
        <p:txBody>
          <a:bodyPr wrap="square">
            <a:spAutoFit/>
          </a:bodyPr>
          <a:lstStyle/>
          <a:p>
            <a:pPr algn="ctr"/>
            <a:r>
              <a:rPr lang="en-US" sz="2400" dirty="0">
                <a:solidFill>
                  <a:schemeClr val="bg2"/>
                </a:solidFill>
                <a:latin typeface="Raleway" panose="020B0503030101060003" pitchFamily="34" charset="77"/>
                <a:ea typeface="Avenir" panose="02000503020000020003" pitchFamily="2" charset="0"/>
              </a:rPr>
              <a:t>This section reviews two levels of the impact that sudden shifts in funding could have.</a:t>
            </a:r>
            <a:endParaRPr lang="en-US" sz="2400" dirty="0">
              <a:solidFill>
                <a:schemeClr val="bg2"/>
              </a:solidFill>
            </a:endParaRPr>
          </a:p>
        </p:txBody>
      </p:sp>
      <p:sp>
        <p:nvSpPr>
          <p:cNvPr id="9" name="TextBox 8">
            <a:extLst>
              <a:ext uri="{FF2B5EF4-FFF2-40B4-BE49-F238E27FC236}">
                <a16:creationId xmlns:a16="http://schemas.microsoft.com/office/drawing/2014/main" id="{AEA84AFF-17A5-9DE7-7D7D-C32673DFE72E}"/>
              </a:ext>
            </a:extLst>
          </p:cNvPr>
          <p:cNvSpPr txBox="1"/>
          <p:nvPr/>
        </p:nvSpPr>
        <p:spPr>
          <a:xfrm>
            <a:off x="678305" y="3223000"/>
            <a:ext cx="5557603" cy="3185296"/>
          </a:xfrm>
          <a:prstGeom prst="rect">
            <a:avLst/>
          </a:prstGeom>
          <a:noFill/>
        </p:spPr>
        <p:txBody>
          <a:bodyPr wrap="square">
            <a:spAutoFit/>
          </a:bodyPr>
          <a:lstStyle/>
          <a:p>
            <a:pPr>
              <a:lnSpc>
                <a:spcPct val="115000"/>
              </a:lnSpc>
              <a:spcAft>
                <a:spcPts val="600"/>
              </a:spcAft>
              <a:buClr>
                <a:schemeClr val="accent4"/>
              </a:buClr>
            </a:pPr>
            <a:r>
              <a:rPr lang="en-US" sz="1600" dirty="0">
                <a:solidFill>
                  <a:schemeClr val="accent3">
                    <a:lumMod val="50000"/>
                  </a:schemeClr>
                </a:solidFill>
                <a:latin typeface="Raleway" panose="020B0503030101060003" pitchFamily="34" charset="77"/>
                <a:ea typeface="Avenir" panose="02000503020000020003" pitchFamily="2" charset="0"/>
              </a:rPr>
              <a:t>Broader social safety net programs that are funded by the federal government are the bedrock of life-sustaining services in every community throughout the United States. By design, these programs provide income to seniors, fund local hospitals and prevent starvation. While large magnitude cuts to these budgets are unlikely, changing eligibility requirements and reducing benefits will immediately impact communities. The most vulnerable members of our communities depend on the interconnectedness, the unity, of these programs to survive.</a:t>
            </a:r>
          </a:p>
        </p:txBody>
      </p:sp>
      <p:sp>
        <p:nvSpPr>
          <p:cNvPr id="11" name="TextBox 10">
            <a:extLst>
              <a:ext uri="{FF2B5EF4-FFF2-40B4-BE49-F238E27FC236}">
                <a16:creationId xmlns:a16="http://schemas.microsoft.com/office/drawing/2014/main" id="{271C5B85-AD35-B4C9-A965-D45247465F8D}"/>
              </a:ext>
            </a:extLst>
          </p:cNvPr>
          <p:cNvSpPr txBox="1"/>
          <p:nvPr/>
        </p:nvSpPr>
        <p:spPr>
          <a:xfrm>
            <a:off x="670441" y="2635360"/>
            <a:ext cx="5425559" cy="369332"/>
          </a:xfrm>
          <a:prstGeom prst="rect">
            <a:avLst/>
          </a:prstGeom>
          <a:noFill/>
        </p:spPr>
        <p:txBody>
          <a:bodyPr wrap="square">
            <a:spAutoFit/>
          </a:bodyPr>
          <a:lstStyle/>
          <a:p>
            <a:r>
              <a:rPr lang="en-US" sz="1800" b="1" dirty="0">
                <a:solidFill>
                  <a:schemeClr val="accent3">
                    <a:lumMod val="50000"/>
                  </a:schemeClr>
                </a:solidFill>
                <a:latin typeface="Raleway" panose="020B0503030101060003" pitchFamily="34" charset="77"/>
                <a:ea typeface="Avenir" panose="02000503020000020003" pitchFamily="2" charset="0"/>
              </a:rPr>
              <a:t>Impact on Social Safety Net</a:t>
            </a:r>
            <a:endParaRPr lang="en-US" b="1" dirty="0">
              <a:solidFill>
                <a:schemeClr val="accent3">
                  <a:lumMod val="50000"/>
                </a:schemeClr>
              </a:solidFill>
            </a:endParaRPr>
          </a:p>
        </p:txBody>
      </p:sp>
      <p:sp>
        <p:nvSpPr>
          <p:cNvPr id="13" name="TextBox 12">
            <a:extLst>
              <a:ext uri="{FF2B5EF4-FFF2-40B4-BE49-F238E27FC236}">
                <a16:creationId xmlns:a16="http://schemas.microsoft.com/office/drawing/2014/main" id="{5436B7FD-1329-EE88-F3CC-C9C96B706506}"/>
              </a:ext>
            </a:extLst>
          </p:cNvPr>
          <p:cNvSpPr txBox="1"/>
          <p:nvPr/>
        </p:nvSpPr>
        <p:spPr>
          <a:xfrm>
            <a:off x="6564464" y="2634950"/>
            <a:ext cx="5425559" cy="369332"/>
          </a:xfrm>
          <a:prstGeom prst="rect">
            <a:avLst/>
          </a:prstGeom>
          <a:noFill/>
        </p:spPr>
        <p:txBody>
          <a:bodyPr wrap="square">
            <a:spAutoFit/>
          </a:bodyPr>
          <a:lstStyle/>
          <a:p>
            <a:r>
              <a:rPr lang="en-US" sz="1800" b="1" dirty="0">
                <a:solidFill>
                  <a:schemeClr val="accent3">
                    <a:lumMod val="50000"/>
                  </a:schemeClr>
                </a:solidFill>
                <a:latin typeface="Raleway" panose="020B0503030101060003" pitchFamily="34" charset="77"/>
                <a:ea typeface="Avenir" panose="02000503020000020003" pitchFamily="2" charset="0"/>
              </a:rPr>
              <a:t>Impact on Housing Systems</a:t>
            </a:r>
            <a:endParaRPr lang="en-US" b="1" dirty="0">
              <a:solidFill>
                <a:schemeClr val="accent3">
                  <a:lumMod val="50000"/>
                </a:schemeClr>
              </a:solidFill>
            </a:endParaRPr>
          </a:p>
        </p:txBody>
      </p:sp>
      <p:cxnSp>
        <p:nvCxnSpPr>
          <p:cNvPr id="16" name="Straight Connector 15">
            <a:extLst>
              <a:ext uri="{FF2B5EF4-FFF2-40B4-BE49-F238E27FC236}">
                <a16:creationId xmlns:a16="http://schemas.microsoft.com/office/drawing/2014/main" id="{4BBB002B-C789-2560-0755-74BC600F37AC}"/>
              </a:ext>
            </a:extLst>
          </p:cNvPr>
          <p:cNvCxnSpPr>
            <a:cxnSpLocks/>
          </p:cNvCxnSpPr>
          <p:nvPr/>
        </p:nvCxnSpPr>
        <p:spPr>
          <a:xfrm>
            <a:off x="6633189" y="3091663"/>
            <a:ext cx="4087667" cy="0"/>
          </a:xfrm>
          <a:prstGeom prst="line">
            <a:avLst/>
          </a:prstGeom>
          <a:ln w="31750" cap="rnd">
            <a:solidFill>
              <a:schemeClr val="accent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67113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61211D-38B7-98EC-93FC-9885C6FCE313}"/>
            </a:ext>
          </a:extLst>
        </p:cNvPr>
        <p:cNvGrpSpPr/>
        <p:nvPr/>
      </p:nvGrpSpPr>
      <p:grpSpPr>
        <a:xfrm>
          <a:off x="0" y="0"/>
          <a:ext cx="0" cy="0"/>
          <a:chOff x="0" y="0"/>
          <a:chExt cx="0" cy="0"/>
        </a:xfrm>
      </p:grpSpPr>
      <p:sp>
        <p:nvSpPr>
          <p:cNvPr id="3" name="Title 39">
            <a:extLst>
              <a:ext uri="{FF2B5EF4-FFF2-40B4-BE49-F238E27FC236}">
                <a16:creationId xmlns:a16="http://schemas.microsoft.com/office/drawing/2014/main" id="{73D900D1-E718-0632-42E5-1DE69F863A3E}"/>
              </a:ext>
            </a:extLst>
          </p:cNvPr>
          <p:cNvSpPr txBox="1">
            <a:spLocks/>
          </p:cNvSpPr>
          <p:nvPr/>
        </p:nvSpPr>
        <p:spPr>
          <a:xfrm>
            <a:off x="675335" y="376993"/>
            <a:ext cx="11321014" cy="58619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en-GB" sz="2400" dirty="0">
                <a:solidFill>
                  <a:schemeClr val="accent3"/>
                </a:solidFill>
                <a:latin typeface="Poppins SemiBold" panose="00000700000000000000" pitchFamily="2" charset="0"/>
                <a:cs typeface="Poppins SemiBold" panose="00000700000000000000" pitchFamily="2" charset="0"/>
              </a:rPr>
              <a:t>Step 1: </a:t>
            </a:r>
            <a:r>
              <a:rPr lang="en-GB" sz="2400" dirty="0">
                <a:latin typeface="Poppins Light" pitchFamily="2" charset="77"/>
                <a:cs typeface="Poppins Light" pitchFamily="2" charset="77"/>
              </a:rPr>
              <a:t>Understanding Impact</a:t>
            </a:r>
            <a:endParaRPr lang="en-US" sz="2400" i="1" dirty="0">
              <a:solidFill>
                <a:schemeClr val="accent3"/>
              </a:solidFill>
              <a:latin typeface="Poppins Light" pitchFamily="2" charset="77"/>
              <a:ea typeface="Lato Black" panose="020F0502020204030203" pitchFamily="34" charset="0"/>
              <a:cs typeface="Poppins Light" pitchFamily="2" charset="77"/>
            </a:endParaRPr>
          </a:p>
        </p:txBody>
      </p:sp>
      <p:graphicFrame>
        <p:nvGraphicFramePr>
          <p:cNvPr id="2" name="Table 1">
            <a:extLst>
              <a:ext uri="{FF2B5EF4-FFF2-40B4-BE49-F238E27FC236}">
                <a16:creationId xmlns:a16="http://schemas.microsoft.com/office/drawing/2014/main" id="{7C8BF59E-A96D-8CDA-28AB-0D4F835A7FA5}"/>
              </a:ext>
            </a:extLst>
          </p:cNvPr>
          <p:cNvGraphicFramePr>
            <a:graphicFrameLocks noGrp="1"/>
          </p:cNvGraphicFramePr>
          <p:nvPr>
            <p:extLst>
              <p:ext uri="{D42A27DB-BD31-4B8C-83A1-F6EECF244321}">
                <p14:modId xmlns:p14="http://schemas.microsoft.com/office/powerpoint/2010/main" val="1939411284"/>
              </p:ext>
            </p:extLst>
          </p:nvPr>
        </p:nvGraphicFramePr>
        <p:xfrm>
          <a:off x="803072" y="2337663"/>
          <a:ext cx="8699274" cy="4199060"/>
        </p:xfrm>
        <a:graphic>
          <a:graphicData uri="http://schemas.openxmlformats.org/drawingml/2006/table">
            <a:tbl>
              <a:tblPr firstRow="1" bandRow="1">
                <a:tableStyleId>{5C22544A-7EE6-4342-B048-85BDC9FD1C3A}</a:tableStyleId>
              </a:tblPr>
              <a:tblGrid>
                <a:gridCol w="8699274">
                  <a:extLst>
                    <a:ext uri="{9D8B030D-6E8A-4147-A177-3AD203B41FA5}">
                      <a16:colId xmlns:a16="http://schemas.microsoft.com/office/drawing/2014/main" val="1592391554"/>
                    </a:ext>
                  </a:extLst>
                </a:gridCol>
              </a:tblGrid>
              <a:tr h="973448">
                <a:tc>
                  <a:txBody>
                    <a:bodyPr/>
                    <a:lstStyle/>
                    <a:p>
                      <a:pPr marL="137160" lvl="0" algn="l">
                        <a:lnSpc>
                          <a:spcPct val="125000"/>
                        </a:lnSpc>
                      </a:pPr>
                      <a:r>
                        <a:rPr lang="en-US" sz="1400" b="1" i="0" dirty="0">
                          <a:solidFill>
                            <a:schemeClr val="accent3"/>
                          </a:solidFill>
                          <a:latin typeface="Raleway" panose="020B0503030101060003" pitchFamily="34" charset="77"/>
                        </a:rPr>
                        <a:t>What is the current population of your jurisdiction? </a:t>
                      </a:r>
                      <a:br>
                        <a:rPr lang="en-US" sz="1100" b="1" i="0" dirty="0">
                          <a:solidFill>
                            <a:schemeClr val="accent3"/>
                          </a:solidFill>
                          <a:latin typeface="Raleway" panose="020B0503030101060003" pitchFamily="34" charset="77"/>
                        </a:rPr>
                      </a:br>
                      <a:r>
                        <a:rPr lang="en-US" sz="1100" b="0" i="0" dirty="0">
                          <a:solidFill>
                            <a:schemeClr val="accent3"/>
                          </a:solidFill>
                          <a:latin typeface="Raleway" panose="020B0503030101060003" pitchFamily="34" charset="77"/>
                        </a:rPr>
                        <a:t>This provides a denominator of </a:t>
                      </a:r>
                      <a:r>
                        <a:rPr lang="en-US" sz="1100" b="0" i="1" dirty="0">
                          <a:solidFill>
                            <a:schemeClr val="accent3"/>
                          </a:solidFill>
                          <a:latin typeface="Raleway" panose="020B0503030101060003" pitchFamily="34" charset="77"/>
                        </a:rPr>
                        <a:t>total</a:t>
                      </a:r>
                      <a:r>
                        <a:rPr lang="en-US" sz="1100" b="0" i="0" dirty="0">
                          <a:solidFill>
                            <a:schemeClr val="accent3"/>
                          </a:solidFill>
                          <a:latin typeface="Raleway" panose="020B0503030101060003" pitchFamily="34" charset="77"/>
                        </a:rPr>
                        <a:t> individuals (or households; make sure to keep track of which you are using) within your community to understand percentages of vulnerable individuals within your community. </a:t>
                      </a:r>
                    </a:p>
                  </a:txBody>
                  <a:tcPr marL="45720" marR="45720" anchor="ctr">
                    <a:lnL w="12700" cap="flat" cmpd="sng" algn="ctr">
                      <a:noFill/>
                      <a:prstDash val="solid"/>
                      <a:round/>
                      <a:headEnd type="none" w="med" len="med"/>
                      <a:tailEnd type="none" w="med" len="med"/>
                    </a:lnL>
                    <a:lnR w="6350" cap="flat" cmpd="sng" algn="ctr">
                      <a:solidFill>
                        <a:schemeClr val="accent3">
                          <a:lumMod val="20000"/>
                          <a:lumOff val="80000"/>
                        </a:schemeClr>
                      </a:solidFill>
                      <a:prstDash val="solid"/>
                      <a:round/>
                      <a:headEnd type="none" w="med" len="med"/>
                      <a:tailEnd type="none" w="med" len="med"/>
                    </a:lnR>
                    <a:lnT w="28575" cap="flat" cmpd="sng" algn="ctr">
                      <a:solidFill>
                        <a:schemeClr val="accent5"/>
                      </a:solidFill>
                      <a:prstDash val="solid"/>
                      <a:round/>
                      <a:headEnd type="none" w="med" len="med"/>
                      <a:tailEnd type="none" w="med" len="med"/>
                    </a:lnT>
                    <a:lnB w="63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674143583"/>
                  </a:ext>
                </a:extLst>
              </a:tr>
              <a:tr h="973448">
                <a:tc>
                  <a:txBody>
                    <a:bodyPr/>
                    <a:lstStyle/>
                    <a:p>
                      <a:pPr marL="137160" lvl="0" algn="l">
                        <a:lnSpc>
                          <a:spcPct val="125000"/>
                        </a:lnSpc>
                      </a:pPr>
                      <a:r>
                        <a:rPr lang="en-US" sz="1400" b="1" i="0" dirty="0">
                          <a:solidFill>
                            <a:schemeClr val="accent3"/>
                          </a:solidFill>
                          <a:latin typeface="Raleway" panose="020B0503030101060003" pitchFamily="34" charset="77"/>
                        </a:rPr>
                        <a:t>What is the current PIT count, both sheltered and unsheltered, in your CoC? </a:t>
                      </a:r>
                      <a:br>
                        <a:rPr lang="en-US" sz="1100" b="1" i="0" dirty="0">
                          <a:solidFill>
                            <a:schemeClr val="accent3"/>
                          </a:solidFill>
                          <a:latin typeface="Raleway" panose="020B0503030101060003" pitchFamily="34" charset="77"/>
                        </a:rPr>
                      </a:br>
                      <a:r>
                        <a:rPr lang="en-US" sz="1100" b="0" i="0" dirty="0">
                          <a:solidFill>
                            <a:schemeClr val="accent3"/>
                          </a:solidFill>
                          <a:latin typeface="Raleway" panose="020B0503030101060003" pitchFamily="34" charset="77"/>
                        </a:rPr>
                        <a:t>This number of homeless individuals provides information about 1) people relying on homeless services to survive and 2) the baseline of individuals without housing prior to any funding cuts that strain the community and create more housing instability.</a:t>
                      </a:r>
                    </a:p>
                  </a:txBody>
                  <a:tcPr marL="45720" marR="45720" anchor="ctr">
                    <a:lnL w="12700" cap="flat" cmpd="sng" algn="ctr">
                      <a:noFill/>
                      <a:prstDash val="solid"/>
                      <a:round/>
                      <a:headEnd type="none" w="med" len="med"/>
                      <a:tailEnd type="none" w="med" len="med"/>
                    </a:lnL>
                    <a:lnR w="6350" cap="flat" cmpd="sng" algn="ctr">
                      <a:solidFill>
                        <a:schemeClr val="accent3">
                          <a:lumMod val="20000"/>
                          <a:lumOff val="80000"/>
                        </a:schemeClr>
                      </a:solidFill>
                      <a:prstDash val="solid"/>
                      <a:round/>
                      <a:headEnd type="none" w="med" len="med"/>
                      <a:tailEnd type="none" w="med" len="med"/>
                    </a:lnR>
                    <a:lnT w="6350" cap="flat" cmpd="sng" algn="ctr">
                      <a:solidFill>
                        <a:schemeClr val="accent3">
                          <a:lumMod val="20000"/>
                          <a:lumOff val="80000"/>
                        </a:schemeClr>
                      </a:solidFill>
                      <a:prstDash val="solid"/>
                      <a:round/>
                      <a:headEnd type="none" w="med" len="med"/>
                      <a:tailEnd type="none" w="med" len="med"/>
                    </a:lnT>
                    <a:lnB w="63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214174961"/>
                  </a:ext>
                </a:extLst>
              </a:tr>
              <a:tr h="1126082">
                <a:tc>
                  <a:txBody>
                    <a:bodyPr/>
                    <a:lstStyle/>
                    <a:p>
                      <a:pPr marL="137160" lvl="0" algn="l">
                        <a:lnSpc>
                          <a:spcPct val="125000"/>
                        </a:lnSpc>
                      </a:pPr>
                      <a:r>
                        <a:rPr lang="en-US" sz="1400" b="1" i="0" dirty="0">
                          <a:solidFill>
                            <a:schemeClr val="accent3"/>
                          </a:solidFill>
                          <a:latin typeface="Raleway" panose="020B0503030101060003" pitchFamily="34" charset="77"/>
                        </a:rPr>
                        <a:t>What is the number of households under 30% AMI in your jurisdiction? </a:t>
                      </a:r>
                      <a:br>
                        <a:rPr lang="en-US" sz="1100" b="1" i="0" dirty="0">
                          <a:solidFill>
                            <a:schemeClr val="accent3"/>
                          </a:solidFill>
                          <a:latin typeface="Raleway" panose="020B0503030101060003" pitchFamily="34" charset="77"/>
                        </a:rPr>
                      </a:br>
                      <a:r>
                        <a:rPr lang="en-US" sz="1100" b="0" i="0" dirty="0">
                          <a:solidFill>
                            <a:schemeClr val="accent3"/>
                          </a:solidFill>
                          <a:latin typeface="Raleway" panose="020B0503030101060003" pitchFamily="34" charset="77"/>
                        </a:rPr>
                        <a:t>This number of extremely low poverty households will tell you the baseline of individuals who are likely receiving services and benefits to survive and will be quickly be impacted by any cuts. They are also most likely to be affected by network impoverishment, meaning people within their networks will not be able to support them as resources are strained.</a:t>
                      </a:r>
                    </a:p>
                  </a:txBody>
                  <a:tcPr marL="45720" marR="45720" anchor="ctr">
                    <a:lnL w="12700" cap="flat" cmpd="sng" algn="ctr">
                      <a:noFill/>
                      <a:prstDash val="solid"/>
                      <a:round/>
                      <a:headEnd type="none" w="med" len="med"/>
                      <a:tailEnd type="none" w="med" len="med"/>
                    </a:lnL>
                    <a:lnR w="6350" cap="flat" cmpd="sng" algn="ctr">
                      <a:solidFill>
                        <a:schemeClr val="accent3">
                          <a:lumMod val="20000"/>
                          <a:lumOff val="80000"/>
                        </a:schemeClr>
                      </a:solidFill>
                      <a:prstDash val="solid"/>
                      <a:round/>
                      <a:headEnd type="none" w="med" len="med"/>
                      <a:tailEnd type="none" w="med" len="med"/>
                    </a:lnR>
                    <a:lnT w="6350" cap="flat" cmpd="sng" algn="ctr">
                      <a:solidFill>
                        <a:schemeClr val="accent3">
                          <a:lumMod val="20000"/>
                          <a:lumOff val="80000"/>
                        </a:schemeClr>
                      </a:solidFill>
                      <a:prstDash val="solid"/>
                      <a:round/>
                      <a:headEnd type="none" w="med" len="med"/>
                      <a:tailEnd type="none" w="med" len="med"/>
                    </a:lnT>
                    <a:lnB w="63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603428395"/>
                  </a:ext>
                </a:extLst>
              </a:tr>
              <a:tr h="1126082">
                <a:tc>
                  <a:txBody>
                    <a:bodyPr/>
                    <a:lstStyle/>
                    <a:p>
                      <a:pPr marL="137160" lvl="0" algn="l">
                        <a:lnSpc>
                          <a:spcPct val="125000"/>
                        </a:lnSpc>
                      </a:pPr>
                      <a:r>
                        <a:rPr lang="en-US" sz="1400" b="1" i="0" dirty="0">
                          <a:solidFill>
                            <a:schemeClr val="accent3"/>
                          </a:solidFill>
                          <a:latin typeface="Raleway" panose="020B0503030101060003" pitchFamily="34" charset="77"/>
                        </a:rPr>
                        <a:t>How many individuals are currently uninsured? </a:t>
                      </a:r>
                      <a:br>
                        <a:rPr lang="en-US" sz="1100" b="1" i="0" dirty="0">
                          <a:solidFill>
                            <a:schemeClr val="accent3"/>
                          </a:solidFill>
                          <a:latin typeface="Raleway" panose="020B0503030101060003" pitchFamily="34" charset="77"/>
                        </a:rPr>
                      </a:br>
                      <a:r>
                        <a:rPr lang="en-US" sz="1100" b="0" i="0" dirty="0">
                          <a:solidFill>
                            <a:schemeClr val="accent3"/>
                          </a:solidFill>
                          <a:latin typeface="Raleway" panose="020B0503030101060003" pitchFamily="34" charset="77"/>
                        </a:rPr>
                        <a:t>This number is the individuals who currently exist in your community prior to any funding cuts. Upon needing intensive medical interventions these individuals would incur a catastrophic medical expenditure. These individuals would be strained with bankrupting medical bills, and the hospital would ultimately be responsible for any costs incurred by these patients.</a:t>
                      </a:r>
                    </a:p>
                  </a:txBody>
                  <a:tcPr marL="45720" marR="45720" anchor="ctr">
                    <a:lnL w="12700" cap="flat" cmpd="sng" algn="ctr">
                      <a:noFill/>
                      <a:prstDash val="solid"/>
                      <a:round/>
                      <a:headEnd type="none" w="med" len="med"/>
                      <a:tailEnd type="none" w="med" len="med"/>
                    </a:lnL>
                    <a:lnR w="6350" cap="flat" cmpd="sng" algn="ctr">
                      <a:solidFill>
                        <a:schemeClr val="accent3">
                          <a:lumMod val="20000"/>
                          <a:lumOff val="80000"/>
                        </a:schemeClr>
                      </a:solidFill>
                      <a:prstDash val="solid"/>
                      <a:round/>
                      <a:headEnd type="none" w="med" len="med"/>
                      <a:tailEnd type="none" w="med" len="med"/>
                    </a:lnR>
                    <a:lnT w="6350" cap="flat" cmpd="sng" algn="ctr">
                      <a:solidFill>
                        <a:schemeClr val="accent3">
                          <a:lumMod val="20000"/>
                          <a:lumOff val="80000"/>
                        </a:schemeClr>
                      </a:solidFill>
                      <a:prstDash val="solid"/>
                      <a:round/>
                      <a:headEnd type="none" w="med" len="med"/>
                      <a:tailEnd type="none" w="med" len="med"/>
                    </a:lnT>
                    <a:lnB w="6350" cap="flat" cmpd="sng" algn="ctr">
                      <a:solidFill>
                        <a:schemeClr val="accent3">
                          <a:lumMod val="20000"/>
                          <a:lumOff val="80000"/>
                        </a:schemeClr>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192006843"/>
                  </a:ext>
                </a:extLst>
              </a:tr>
            </a:tbl>
          </a:graphicData>
        </a:graphic>
      </p:graphicFrame>
      <p:sp>
        <p:nvSpPr>
          <p:cNvPr id="4" name="Rectangle 3">
            <a:extLst>
              <a:ext uri="{FF2B5EF4-FFF2-40B4-BE49-F238E27FC236}">
                <a16:creationId xmlns:a16="http://schemas.microsoft.com/office/drawing/2014/main" id="{59C566F6-8DAA-F06F-2F2C-ECA24A1E41A3}"/>
              </a:ext>
            </a:extLst>
          </p:cNvPr>
          <p:cNvSpPr/>
          <p:nvPr/>
        </p:nvSpPr>
        <p:spPr>
          <a:xfrm>
            <a:off x="719443" y="1391783"/>
            <a:ext cx="10871195" cy="816634"/>
          </a:xfrm>
          <a:prstGeom prst="rect">
            <a:avLst/>
          </a:prstGeom>
        </p:spPr>
        <p:txBody>
          <a:bodyPr wrap="square">
            <a:spAutoFit/>
          </a:bodyPr>
          <a:lstStyle/>
          <a:p>
            <a:pPr marR="0" lvl="0">
              <a:lnSpc>
                <a:spcPct val="115000"/>
              </a:lnSpc>
              <a:spcBef>
                <a:spcPts val="0"/>
              </a:spcBef>
              <a:spcAft>
                <a:spcPts val="600"/>
              </a:spcAft>
              <a:buClr>
                <a:schemeClr val="accent4"/>
              </a:buClr>
            </a:pPr>
            <a:r>
              <a:rPr lang="en-US" sz="1400" dirty="0">
                <a:latin typeface="Raleway" panose="020B0503030101060003" pitchFamily="34" charset="77"/>
                <a:ea typeface="Avenir" panose="02000503020000020003" pitchFamily="2" charset="0"/>
              </a:rPr>
              <a:t>The answers to this section create a baseline understanding of current need in your community. What percentage of your jurisdiction are using safety net resources? Proposed below is a mixed-method approach to identifying individuals. Your community may have other indictors that are more relevant. Use what works for you.</a:t>
            </a:r>
            <a:endParaRPr lang="en-US" sz="1600" dirty="0">
              <a:effectLst/>
              <a:latin typeface="Raleway" panose="020B0503030101060003" pitchFamily="34" charset="77"/>
              <a:ea typeface="Avenir" panose="02000503020000020003" pitchFamily="2" charset="0"/>
            </a:endParaRPr>
          </a:p>
        </p:txBody>
      </p:sp>
      <p:cxnSp>
        <p:nvCxnSpPr>
          <p:cNvPr id="6" name="Straight Connector 5">
            <a:extLst>
              <a:ext uri="{FF2B5EF4-FFF2-40B4-BE49-F238E27FC236}">
                <a16:creationId xmlns:a16="http://schemas.microsoft.com/office/drawing/2014/main" id="{D53B3597-7933-8A1E-C900-E089BDBEC19D}"/>
              </a:ext>
            </a:extLst>
          </p:cNvPr>
          <p:cNvCxnSpPr>
            <a:cxnSpLocks/>
          </p:cNvCxnSpPr>
          <p:nvPr/>
        </p:nvCxnSpPr>
        <p:spPr>
          <a:xfrm>
            <a:off x="803072" y="930533"/>
            <a:ext cx="576020"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8016E466-3B38-0303-D3CA-A224D6B82E5C}"/>
              </a:ext>
            </a:extLst>
          </p:cNvPr>
          <p:cNvSpPr/>
          <p:nvPr/>
        </p:nvSpPr>
        <p:spPr>
          <a:xfrm>
            <a:off x="0" y="0"/>
            <a:ext cx="299803" cy="6858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8FC00805-9EC2-26E9-57D7-79F5774A07CF}"/>
              </a:ext>
            </a:extLst>
          </p:cNvPr>
          <p:cNvSpPr txBox="1"/>
          <p:nvPr/>
        </p:nvSpPr>
        <p:spPr>
          <a:xfrm>
            <a:off x="690321" y="939742"/>
            <a:ext cx="6096000" cy="407227"/>
          </a:xfrm>
          <a:prstGeom prst="rect">
            <a:avLst/>
          </a:prstGeom>
          <a:noFill/>
        </p:spPr>
        <p:txBody>
          <a:bodyPr wrap="square">
            <a:spAutoFit/>
          </a:bodyPr>
          <a:lstStyle/>
          <a:p>
            <a:pPr marR="0" lvl="0">
              <a:lnSpc>
                <a:spcPct val="125000"/>
              </a:lnSpc>
              <a:spcBef>
                <a:spcPts val="0"/>
              </a:spcBef>
              <a:spcAft>
                <a:spcPts val="1200"/>
              </a:spcAft>
              <a:buClr>
                <a:schemeClr val="accent4"/>
              </a:buClr>
            </a:pPr>
            <a:r>
              <a:rPr lang="en-US" dirty="0">
                <a:solidFill>
                  <a:schemeClr val="accent3"/>
                </a:solidFill>
                <a:latin typeface="Raleway" panose="020B0503030101060003" pitchFamily="34" charset="77"/>
                <a:ea typeface="Avenir" panose="02000503020000020003" pitchFamily="2" charset="0"/>
              </a:rPr>
              <a:t>General</a:t>
            </a:r>
          </a:p>
        </p:txBody>
      </p:sp>
    </p:spTree>
    <p:extLst>
      <p:ext uri="{BB962C8B-B14F-4D97-AF65-F5344CB8AC3E}">
        <p14:creationId xmlns:p14="http://schemas.microsoft.com/office/powerpoint/2010/main" val="1442717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950C66-26D2-4D7C-B013-4290823CE03D}"/>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25F5DF5C-72F6-DB16-159C-62AC8C4CB35A}"/>
              </a:ext>
            </a:extLst>
          </p:cNvPr>
          <p:cNvGraphicFramePr>
            <a:graphicFrameLocks noGrp="1"/>
          </p:cNvGraphicFramePr>
          <p:nvPr/>
        </p:nvGraphicFramePr>
        <p:xfrm>
          <a:off x="6586151" y="1187417"/>
          <a:ext cx="5226908" cy="5401856"/>
        </p:xfrm>
        <a:graphic>
          <a:graphicData uri="http://schemas.openxmlformats.org/drawingml/2006/table">
            <a:tbl>
              <a:tblPr firstRow="1" bandRow="1">
                <a:tableStyleId>{5C22544A-7EE6-4342-B048-85BDC9FD1C3A}</a:tableStyleId>
              </a:tblPr>
              <a:tblGrid>
                <a:gridCol w="2613454">
                  <a:extLst>
                    <a:ext uri="{9D8B030D-6E8A-4147-A177-3AD203B41FA5}">
                      <a16:colId xmlns:a16="http://schemas.microsoft.com/office/drawing/2014/main" val="1592391554"/>
                    </a:ext>
                  </a:extLst>
                </a:gridCol>
                <a:gridCol w="2613454">
                  <a:extLst>
                    <a:ext uri="{9D8B030D-6E8A-4147-A177-3AD203B41FA5}">
                      <a16:colId xmlns:a16="http://schemas.microsoft.com/office/drawing/2014/main" val="3093739521"/>
                    </a:ext>
                  </a:extLst>
                </a:gridCol>
              </a:tblGrid>
              <a:tr h="2779102">
                <a:tc>
                  <a:txBody>
                    <a:bodyPr/>
                    <a:lstStyle/>
                    <a:p>
                      <a:pPr marL="137160" lvl="0" algn="l">
                        <a:spcAft>
                          <a:spcPts val="600"/>
                        </a:spcAft>
                      </a:pPr>
                      <a:r>
                        <a:rPr lang="en-US" sz="1050" b="1" i="0" dirty="0">
                          <a:solidFill>
                            <a:schemeClr val="accent3"/>
                          </a:solidFill>
                          <a:latin typeface="Raleway" panose="020B0503030101060003" pitchFamily="34" charset="77"/>
                        </a:rPr>
                        <a:t>According to HMIS (or other reliable data), how many households in your community currently access these programs to supplement their incomes? </a:t>
                      </a:r>
                    </a:p>
                    <a:p>
                      <a:pPr marL="308610" lvl="0" indent="-171450" algn="l">
                        <a:buFont typeface="Arial" panose="020B0604020202020204" pitchFamily="34" charset="0"/>
                        <a:buChar char="•"/>
                      </a:pPr>
                      <a:r>
                        <a:rPr lang="en-US" sz="1050" b="0" i="0" dirty="0">
                          <a:solidFill>
                            <a:schemeClr val="accent3"/>
                          </a:solidFill>
                          <a:latin typeface="Raleway" panose="020B0503030101060003" pitchFamily="34" charset="77"/>
                        </a:rPr>
                        <a:t>Supplemental Security Income (SSI) </a:t>
                      </a:r>
                    </a:p>
                    <a:p>
                      <a:pPr marL="308610" lvl="0" indent="-171450" algn="l">
                        <a:buFont typeface="Arial" panose="020B0604020202020204" pitchFamily="34" charset="0"/>
                        <a:buChar char="•"/>
                      </a:pPr>
                      <a:r>
                        <a:rPr lang="en-US" sz="1050" b="0" i="0" dirty="0">
                          <a:solidFill>
                            <a:schemeClr val="accent3"/>
                          </a:solidFill>
                          <a:latin typeface="Raleway" panose="020B0503030101060003" pitchFamily="34" charset="77"/>
                        </a:rPr>
                        <a:t>Social Security Disability Income (SSDI)</a:t>
                      </a:r>
                    </a:p>
                    <a:p>
                      <a:pPr marL="308610" lvl="0" indent="-171450" algn="l">
                        <a:buFont typeface="Arial" panose="020B0604020202020204" pitchFamily="34" charset="0"/>
                        <a:buChar char="•"/>
                      </a:pPr>
                      <a:r>
                        <a:rPr lang="en-US" sz="1050" b="0" i="0" dirty="0">
                          <a:solidFill>
                            <a:schemeClr val="accent3"/>
                          </a:solidFill>
                          <a:latin typeface="Raleway" panose="020B0503030101060003" pitchFamily="34" charset="77"/>
                        </a:rPr>
                        <a:t>Temporary Assistance for Needy Families (TANF)</a:t>
                      </a:r>
                    </a:p>
                    <a:p>
                      <a:pPr marL="308610" lvl="0" indent="-171450" algn="l">
                        <a:buFont typeface="Arial" panose="020B0604020202020204" pitchFamily="34" charset="0"/>
                        <a:buChar char="•"/>
                      </a:pPr>
                      <a:r>
                        <a:rPr lang="en-US" sz="1050" b="0" i="0" dirty="0">
                          <a:solidFill>
                            <a:schemeClr val="accent3"/>
                          </a:solidFill>
                          <a:latin typeface="Raleway" panose="020B0503030101060003" pitchFamily="34" charset="77"/>
                        </a:rPr>
                        <a:t>Veterans Affairs (VA) Benefits</a:t>
                      </a:r>
                    </a:p>
                    <a:p>
                      <a:pPr marL="308610" lvl="0" indent="-171450" algn="l">
                        <a:buFont typeface="Arial" panose="020B0604020202020204" pitchFamily="34" charset="0"/>
                        <a:buChar char="•"/>
                      </a:pPr>
                      <a:r>
                        <a:rPr lang="en-US" sz="1050" b="0" i="0" dirty="0">
                          <a:solidFill>
                            <a:schemeClr val="accent3"/>
                          </a:solidFill>
                          <a:latin typeface="Raleway" panose="020B0503030101060003" pitchFamily="34" charset="77"/>
                        </a:rPr>
                        <a:t>State income assistance</a:t>
                      </a:r>
                    </a:p>
                    <a:p>
                      <a:pPr marL="308610" lvl="0" indent="-171450" algn="l">
                        <a:buFont typeface="Arial" panose="020B0604020202020204" pitchFamily="34" charset="0"/>
                        <a:buChar char="•"/>
                      </a:pPr>
                      <a:r>
                        <a:rPr lang="en-US" sz="1050" b="0" i="0" dirty="0">
                          <a:solidFill>
                            <a:schemeClr val="accent3"/>
                          </a:solidFill>
                          <a:latin typeface="Raleway" panose="020B0503030101060003" pitchFamily="34" charset="77"/>
                        </a:rPr>
                        <a:t>Local income assistance</a:t>
                      </a:r>
                    </a:p>
                  </a:txBody>
                  <a:tcPr marT="182880" marB="91440">
                    <a:lnL w="12700" cap="flat" cmpd="sng" algn="ctr">
                      <a:noFill/>
                      <a:prstDash val="solid"/>
                      <a:round/>
                      <a:headEnd type="none" w="med" len="med"/>
                      <a:tailEnd type="none" w="med" len="med"/>
                    </a:lnL>
                    <a:lnR w="6350" cap="flat" cmpd="sng" algn="ctr">
                      <a:solidFill>
                        <a:schemeClr val="accent2"/>
                      </a:solidFill>
                      <a:prstDash val="solid"/>
                      <a:round/>
                      <a:headEnd type="none" w="med" len="med"/>
                      <a:tailEnd type="none" w="med" len="med"/>
                    </a:lnR>
                    <a:lnT w="28575" cap="flat" cmpd="sng" algn="ctr">
                      <a:solidFill>
                        <a:schemeClr val="accent5"/>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37160" lvl="0" algn="l">
                        <a:spcAft>
                          <a:spcPts val="600"/>
                        </a:spcAft>
                      </a:pPr>
                      <a:r>
                        <a:rPr lang="en-US" sz="1050" b="1" i="0" dirty="0">
                          <a:solidFill>
                            <a:schemeClr val="accent3"/>
                          </a:solidFill>
                          <a:latin typeface="Raleway" panose="020B0503030101060003" pitchFamily="34" charset="77"/>
                        </a:rPr>
                        <a:t>According to HMIS (or other reliable data) , how many households in your community access the following: </a:t>
                      </a:r>
                    </a:p>
                    <a:p>
                      <a:pPr marL="308610" lvl="0" indent="-171450" algn="l">
                        <a:buFont typeface="Arial" panose="020B0604020202020204" pitchFamily="34" charset="0"/>
                        <a:buChar char="•"/>
                      </a:pPr>
                      <a:r>
                        <a:rPr lang="en-US" sz="1050" b="0" i="0" dirty="0">
                          <a:solidFill>
                            <a:schemeClr val="accent3"/>
                          </a:solidFill>
                          <a:latin typeface="Raleway" panose="020B0503030101060003" pitchFamily="34" charset="77"/>
                        </a:rPr>
                        <a:t>Childcare (e.g., Head Start)</a:t>
                      </a:r>
                    </a:p>
                    <a:p>
                      <a:pPr marL="308610" lvl="0" indent="-171450" algn="l">
                        <a:buFont typeface="Arial" panose="020B0604020202020204" pitchFamily="34" charset="0"/>
                        <a:buChar char="•"/>
                      </a:pPr>
                      <a:r>
                        <a:rPr lang="en-US" sz="1050" b="0" i="0" dirty="0">
                          <a:solidFill>
                            <a:schemeClr val="accent3"/>
                          </a:solidFill>
                          <a:latin typeface="Raleway" panose="020B0503030101060003" pitchFamily="34" charset="77"/>
                        </a:rPr>
                        <a:t>Utilities</a:t>
                      </a:r>
                    </a:p>
                    <a:p>
                      <a:pPr marL="308610" lvl="0" indent="-171450" algn="l">
                        <a:buFont typeface="Arial" panose="020B0604020202020204" pitchFamily="34" charset="0"/>
                        <a:buChar char="•"/>
                      </a:pPr>
                      <a:r>
                        <a:rPr lang="en-US" sz="1050" b="0" i="0" dirty="0">
                          <a:solidFill>
                            <a:schemeClr val="accent3"/>
                          </a:solidFill>
                          <a:latin typeface="Raleway" panose="020B0503030101060003" pitchFamily="34" charset="77"/>
                        </a:rPr>
                        <a:t>Rental Assistance </a:t>
                      </a:r>
                    </a:p>
                  </a:txBody>
                  <a:tcPr marT="182880" marB="91440">
                    <a:lnL w="6350" cap="flat" cmpd="sng" algn="ctr">
                      <a:solidFill>
                        <a:schemeClr val="accent2"/>
                      </a:solidFill>
                      <a:prstDash val="solid"/>
                      <a:round/>
                      <a:headEnd type="none" w="med" len="med"/>
                      <a:tailEnd type="none" w="med" len="med"/>
                    </a:lnL>
                    <a:lnR w="6350" cap="flat" cmpd="sng" algn="ctr">
                      <a:noFill/>
                      <a:prstDash val="solid"/>
                      <a:round/>
                      <a:headEnd type="none" w="med" len="med"/>
                      <a:tailEnd type="none" w="med" len="med"/>
                    </a:lnR>
                    <a:lnT w="28575" cap="flat" cmpd="sng" algn="ctr">
                      <a:solidFill>
                        <a:schemeClr val="accent5"/>
                      </a:solidFill>
                      <a:prstDash val="solid"/>
                      <a:round/>
                      <a:headEnd type="none" w="med" len="med"/>
                      <a:tailEnd type="none" w="med" len="med"/>
                    </a:lnT>
                    <a:lnB w="63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560785292"/>
                  </a:ext>
                </a:extLst>
              </a:tr>
              <a:tr h="2622754">
                <a:tc>
                  <a:txBody>
                    <a:bodyPr/>
                    <a:lstStyle/>
                    <a:p>
                      <a:pPr marL="137160" lvl="0" algn="l">
                        <a:spcAft>
                          <a:spcPts val="600"/>
                        </a:spcAft>
                      </a:pPr>
                      <a:r>
                        <a:rPr lang="en-US" sz="1050" b="1" i="0" dirty="0">
                          <a:solidFill>
                            <a:schemeClr val="accent3"/>
                          </a:solidFill>
                          <a:latin typeface="Raleway" panose="020B0503030101060003" pitchFamily="34" charset="77"/>
                        </a:rPr>
                        <a:t>According to HMIS (or other reliable data), how many households in your community access feeding programs/benefits? </a:t>
                      </a:r>
                    </a:p>
                    <a:p>
                      <a:pPr marL="308610" lvl="0" indent="-171450" algn="l">
                        <a:buFont typeface="Arial" panose="020B0604020202020204" pitchFamily="34" charset="0"/>
                        <a:buChar char="•"/>
                      </a:pPr>
                      <a:r>
                        <a:rPr lang="en-US" sz="1050" b="0" i="0" dirty="0">
                          <a:solidFill>
                            <a:schemeClr val="accent3"/>
                          </a:solidFill>
                          <a:latin typeface="Raleway" panose="020B0503030101060003" pitchFamily="34" charset="77"/>
                        </a:rPr>
                        <a:t>Supplemental Nutrition Assistance Program (SNAP) </a:t>
                      </a:r>
                    </a:p>
                    <a:p>
                      <a:pPr marL="308610" lvl="0" indent="-171450" algn="l">
                        <a:buFont typeface="Arial" panose="020B0604020202020204" pitchFamily="34" charset="0"/>
                        <a:buChar char="•"/>
                      </a:pPr>
                      <a:r>
                        <a:rPr lang="en-US" sz="1050" b="0" i="0" dirty="0">
                          <a:solidFill>
                            <a:schemeClr val="accent3"/>
                          </a:solidFill>
                          <a:latin typeface="Raleway" panose="020B0503030101060003" pitchFamily="34" charset="77"/>
                        </a:rPr>
                        <a:t>Free and Reduced Lunch</a:t>
                      </a:r>
                    </a:p>
                    <a:p>
                      <a:pPr marL="308610" lvl="0" indent="-171450" algn="l">
                        <a:buFont typeface="Arial" panose="020B0604020202020204" pitchFamily="34" charset="0"/>
                        <a:buChar char="•"/>
                      </a:pPr>
                      <a:r>
                        <a:rPr lang="en-US" sz="1050" b="0" i="0" dirty="0">
                          <a:solidFill>
                            <a:schemeClr val="accent3"/>
                          </a:solidFill>
                          <a:latin typeface="Raleway" panose="020B0503030101060003" pitchFamily="34" charset="77"/>
                        </a:rPr>
                        <a:t>Food Pantry</a:t>
                      </a:r>
                    </a:p>
                    <a:p>
                      <a:pPr marL="308610" lvl="0" indent="-171450" algn="l">
                        <a:buFont typeface="Arial" panose="020B0604020202020204" pitchFamily="34" charset="0"/>
                        <a:buChar char="•"/>
                      </a:pPr>
                      <a:r>
                        <a:rPr lang="en-US" sz="1050" b="0" i="0" dirty="0">
                          <a:solidFill>
                            <a:schemeClr val="accent3"/>
                          </a:solidFill>
                          <a:latin typeface="Raleway" panose="020B0503030101060003" pitchFamily="34" charset="77"/>
                        </a:rPr>
                        <a:t>Soup Kitchen</a:t>
                      </a:r>
                    </a:p>
                    <a:p>
                      <a:pPr marL="308610" lvl="0" indent="-171450" algn="l">
                        <a:buFont typeface="Arial" panose="020B0604020202020204" pitchFamily="34" charset="0"/>
                        <a:buChar char="•"/>
                      </a:pPr>
                      <a:r>
                        <a:rPr lang="en-US" sz="1050" b="0" i="0" dirty="0">
                          <a:solidFill>
                            <a:schemeClr val="accent3"/>
                          </a:solidFill>
                          <a:latin typeface="Raleway" panose="020B0503030101060003" pitchFamily="34" charset="77"/>
                        </a:rPr>
                        <a:t>Meals on Wheels or other homebound food delivery service</a:t>
                      </a:r>
                    </a:p>
                  </a:txBody>
                  <a:tcPr marT="182880" marB="91440">
                    <a:lnL w="12700" cap="flat" cmpd="sng" algn="ctr">
                      <a:noFill/>
                      <a:prstDash val="solid"/>
                      <a:round/>
                      <a:headEnd type="none" w="med" len="med"/>
                      <a:tailEnd type="none" w="med" len="med"/>
                    </a:lnL>
                    <a:lnR w="6350" cap="flat" cmpd="sng" algn="ctr">
                      <a:solidFill>
                        <a:schemeClr val="accent2"/>
                      </a:solidFill>
                      <a:prstDash val="solid"/>
                      <a:round/>
                      <a:headEnd type="none" w="med" len="med"/>
                      <a:tailEnd type="none" w="med" len="med"/>
                    </a:lnR>
                    <a:lnT w="6350" cap="flat" cmpd="sng" algn="ctr">
                      <a:solidFill>
                        <a:schemeClr val="accent2"/>
                      </a:solidFill>
                      <a:prstDash val="solid"/>
                      <a:round/>
                      <a:headEnd type="none" w="med" len="med"/>
                      <a:tailEnd type="none" w="med" len="med"/>
                    </a:lnT>
                    <a:lnB w="28575" cap="flat" cmpd="sng" algn="ctr">
                      <a:solidFill>
                        <a:schemeClr val="accent5"/>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137160" lvl="0" algn="l">
                        <a:spcAft>
                          <a:spcPts val="600"/>
                        </a:spcAft>
                      </a:pPr>
                      <a:r>
                        <a:rPr lang="en-US" sz="1050" b="1" i="0" dirty="0">
                          <a:solidFill>
                            <a:schemeClr val="accent3"/>
                          </a:solidFill>
                          <a:latin typeface="Raleway" panose="020B0503030101060003" pitchFamily="34" charset="77"/>
                        </a:rPr>
                        <a:t>According to HMIS (or other reliable data), how many households in your community access these programs to protect their health? </a:t>
                      </a:r>
                    </a:p>
                    <a:p>
                      <a:pPr marL="308610" lvl="0" indent="-171450" algn="l">
                        <a:buFont typeface="Arial" panose="020B0604020202020204" pitchFamily="34" charset="0"/>
                        <a:buChar char="•"/>
                      </a:pPr>
                      <a:r>
                        <a:rPr lang="en-US" sz="1050" b="0" i="0" dirty="0">
                          <a:solidFill>
                            <a:schemeClr val="accent3"/>
                          </a:solidFill>
                          <a:latin typeface="Raleway" panose="020B0503030101060003" pitchFamily="34" charset="77"/>
                        </a:rPr>
                        <a:t>Medicaid</a:t>
                      </a:r>
                    </a:p>
                    <a:p>
                      <a:pPr marL="308610" lvl="0" indent="-171450" algn="l">
                        <a:buFont typeface="Arial" panose="020B0604020202020204" pitchFamily="34" charset="0"/>
                        <a:buChar char="•"/>
                      </a:pPr>
                      <a:r>
                        <a:rPr lang="en-US" sz="1050" b="0" i="0" dirty="0">
                          <a:solidFill>
                            <a:schemeClr val="accent3"/>
                          </a:solidFill>
                          <a:latin typeface="Raleway" panose="020B0503030101060003" pitchFamily="34" charset="77"/>
                        </a:rPr>
                        <a:t>Children’s Health Insurance Program (CHIP)</a:t>
                      </a:r>
                    </a:p>
                    <a:p>
                      <a:pPr marL="308610" lvl="0" indent="-171450" algn="l">
                        <a:buFont typeface="Arial" panose="020B0604020202020204" pitchFamily="34" charset="0"/>
                        <a:buChar char="•"/>
                      </a:pPr>
                      <a:r>
                        <a:rPr lang="en-US" sz="1050" b="0" i="0" dirty="0">
                          <a:solidFill>
                            <a:schemeClr val="accent3"/>
                          </a:solidFill>
                          <a:latin typeface="Raleway" panose="020B0503030101060003" pitchFamily="34" charset="77"/>
                        </a:rPr>
                        <a:t>Veteran’s Medical Benefits</a:t>
                      </a:r>
                    </a:p>
                    <a:p>
                      <a:pPr marL="308610" lvl="0" indent="-171450" algn="l">
                        <a:buFont typeface="Arial" panose="020B0604020202020204" pitchFamily="34" charset="0"/>
                        <a:buChar char="•"/>
                      </a:pPr>
                      <a:r>
                        <a:rPr lang="en-US" sz="1050" b="0" i="0" dirty="0">
                          <a:solidFill>
                            <a:schemeClr val="accent3"/>
                          </a:solidFill>
                          <a:latin typeface="Raleway" panose="020B0503030101060003" pitchFamily="34" charset="77"/>
                        </a:rPr>
                        <a:t>Aging and Disability Services</a:t>
                      </a:r>
                    </a:p>
                  </a:txBody>
                  <a:tcPr marT="182880" marB="91440">
                    <a:lnL w="6350" cap="flat" cmpd="sng" algn="ctr">
                      <a:solidFill>
                        <a:schemeClr val="accent2"/>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accent2"/>
                      </a:solidFill>
                      <a:prstDash val="solid"/>
                      <a:round/>
                      <a:headEnd type="none" w="med" len="med"/>
                      <a:tailEnd type="none" w="med" len="med"/>
                    </a:lnT>
                    <a:lnB w="28575" cap="flat" cmpd="sng" algn="ctr">
                      <a:solidFill>
                        <a:schemeClr val="accent5"/>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189356129"/>
                  </a:ext>
                </a:extLst>
              </a:tr>
            </a:tbl>
          </a:graphicData>
        </a:graphic>
      </p:graphicFrame>
      <p:sp>
        <p:nvSpPr>
          <p:cNvPr id="4" name="Rectangle 3">
            <a:extLst>
              <a:ext uri="{FF2B5EF4-FFF2-40B4-BE49-F238E27FC236}">
                <a16:creationId xmlns:a16="http://schemas.microsoft.com/office/drawing/2014/main" id="{EA9C06E0-4FAD-66C6-58FB-C46AB68A0605}"/>
              </a:ext>
            </a:extLst>
          </p:cNvPr>
          <p:cNvSpPr/>
          <p:nvPr/>
        </p:nvSpPr>
        <p:spPr>
          <a:xfrm>
            <a:off x="675334" y="1328934"/>
            <a:ext cx="5700752" cy="5332870"/>
          </a:xfrm>
          <a:prstGeom prst="rect">
            <a:avLst/>
          </a:prstGeom>
        </p:spPr>
        <p:txBody>
          <a:bodyPr wrap="square">
            <a:spAutoFit/>
          </a:bodyPr>
          <a:lstStyle/>
          <a:p>
            <a:pPr>
              <a:lnSpc>
                <a:spcPct val="115000"/>
              </a:lnSpc>
              <a:spcAft>
                <a:spcPts val="600"/>
              </a:spcAft>
              <a:buClr>
                <a:schemeClr val="accent4"/>
              </a:buClr>
            </a:pPr>
            <a:r>
              <a:rPr lang="en-US" sz="1300" dirty="0">
                <a:latin typeface="Raleway" panose="020B0503030101060003" pitchFamily="34" charset="77"/>
              </a:rPr>
              <a:t>To the right are several different types of benefit programs that enhance a household’s ability to withstand unexpected shocks. Disruptions to income, unexpected medical needs, sudden increases in the cost of housing, are all examples of the outcomes, at a household level, that a reduction in benefit or new restriction on eligibility may produce. Failure to limit changed eligibility requirements to NEW program participants or to commit to managing reduction in program enrollment through attrition may have significant impacts on currently enrolled households.</a:t>
            </a:r>
          </a:p>
          <a:p>
            <a:pPr marL="228600" indent="-228600">
              <a:lnSpc>
                <a:spcPct val="115000"/>
              </a:lnSpc>
              <a:spcAft>
                <a:spcPts val="600"/>
              </a:spcAft>
              <a:buClr>
                <a:schemeClr val="accent4"/>
              </a:buClr>
              <a:buFont typeface="+mj-lt"/>
              <a:buAutoNum type="arabicPeriod"/>
            </a:pPr>
            <a:r>
              <a:rPr lang="en-US" sz="1300" dirty="0">
                <a:latin typeface="Raleway" panose="020B0503030101060003" pitchFamily="34" charset="77"/>
              </a:rPr>
              <a:t>Ideally, your HMIS is a reliable source of data for planning; use it (or other reliable sources) to understand what programs are being accessed in your community.</a:t>
            </a:r>
          </a:p>
          <a:p>
            <a:pPr marL="228600" indent="-228600">
              <a:lnSpc>
                <a:spcPct val="115000"/>
              </a:lnSpc>
              <a:spcAft>
                <a:spcPts val="600"/>
              </a:spcAft>
              <a:buClr>
                <a:schemeClr val="accent4"/>
              </a:buClr>
              <a:buFont typeface="+mj-lt"/>
              <a:buAutoNum type="arabicPeriod"/>
            </a:pPr>
            <a:r>
              <a:rPr lang="en-US" sz="1300" dirty="0">
                <a:latin typeface="Raleway" panose="020B0503030101060003" pitchFamily="34" charset="77"/>
              </a:rPr>
              <a:t>For each program or intervention type in your jurisdiction, ensure you have contacts among the leaders of that area or agency.  If not, establish a relationship with them now . </a:t>
            </a:r>
          </a:p>
          <a:p>
            <a:pPr marL="228600" indent="-228600">
              <a:lnSpc>
                <a:spcPct val="115000"/>
              </a:lnSpc>
              <a:spcAft>
                <a:spcPts val="600"/>
              </a:spcAft>
              <a:buClr>
                <a:schemeClr val="accent4"/>
              </a:buClr>
              <a:buFont typeface="+mj-lt"/>
              <a:buAutoNum type="arabicPeriod"/>
            </a:pPr>
            <a:r>
              <a:rPr lang="en-US" sz="1300" dirty="0">
                <a:latin typeface="Raleway" panose="020B0503030101060003" pitchFamily="34" charset="77"/>
              </a:rPr>
              <a:t>In the shifting approach to federal funding, it is difficult to track changing eligibility requirements and benefit payments. Use the data you collect to focus your monitoring on those programs accessed by significant quantities of households. Commit to sharing sharing changes to housing programs and request identified partners share important changes in their parameters.</a:t>
            </a:r>
            <a:endParaRPr lang="en-US" sz="1300" dirty="0">
              <a:effectLst/>
              <a:latin typeface="Raleway" panose="020B0503030101060003" pitchFamily="34" charset="77"/>
              <a:ea typeface="Avenir" panose="02000503020000020003" pitchFamily="2" charset="0"/>
            </a:endParaRPr>
          </a:p>
        </p:txBody>
      </p:sp>
      <p:sp>
        <p:nvSpPr>
          <p:cNvPr id="5" name="Title 39">
            <a:extLst>
              <a:ext uri="{FF2B5EF4-FFF2-40B4-BE49-F238E27FC236}">
                <a16:creationId xmlns:a16="http://schemas.microsoft.com/office/drawing/2014/main" id="{8F9AF9B3-A379-4A41-64C1-4EF34E8EA152}"/>
              </a:ext>
            </a:extLst>
          </p:cNvPr>
          <p:cNvSpPr txBox="1">
            <a:spLocks/>
          </p:cNvSpPr>
          <p:nvPr/>
        </p:nvSpPr>
        <p:spPr>
          <a:xfrm>
            <a:off x="675335" y="322563"/>
            <a:ext cx="11321014" cy="58619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en-GB" sz="2400" dirty="0">
                <a:solidFill>
                  <a:schemeClr val="accent3"/>
                </a:solidFill>
                <a:latin typeface="Poppins SemiBold" panose="00000700000000000000" pitchFamily="2" charset="0"/>
                <a:cs typeface="Poppins SemiBold" panose="00000700000000000000" pitchFamily="2" charset="0"/>
              </a:rPr>
              <a:t>Step 1: </a:t>
            </a:r>
            <a:r>
              <a:rPr lang="en-GB" sz="2400" dirty="0">
                <a:latin typeface="Poppins Light" pitchFamily="2" charset="77"/>
                <a:cs typeface="Poppins Light" pitchFamily="2" charset="77"/>
              </a:rPr>
              <a:t>Understanding Impact</a:t>
            </a:r>
            <a:endParaRPr lang="en-US" sz="2400" i="1" dirty="0">
              <a:solidFill>
                <a:schemeClr val="accent3"/>
              </a:solidFill>
              <a:latin typeface="Poppins Light" pitchFamily="2" charset="77"/>
              <a:ea typeface="Lato Black" panose="020F0502020204030203" pitchFamily="34" charset="0"/>
              <a:cs typeface="Poppins Light" pitchFamily="2" charset="77"/>
            </a:endParaRPr>
          </a:p>
        </p:txBody>
      </p:sp>
      <p:sp>
        <p:nvSpPr>
          <p:cNvPr id="7" name="Rectangle 6">
            <a:extLst>
              <a:ext uri="{FF2B5EF4-FFF2-40B4-BE49-F238E27FC236}">
                <a16:creationId xmlns:a16="http://schemas.microsoft.com/office/drawing/2014/main" id="{32590EF6-0F4E-B973-86EB-8ADF72BEF53D}"/>
              </a:ext>
            </a:extLst>
          </p:cNvPr>
          <p:cNvSpPr/>
          <p:nvPr/>
        </p:nvSpPr>
        <p:spPr>
          <a:xfrm>
            <a:off x="0" y="0"/>
            <a:ext cx="299803" cy="6858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330E443E-23DF-28C4-5BDF-3AB75BECE461}"/>
              </a:ext>
            </a:extLst>
          </p:cNvPr>
          <p:cNvCxnSpPr>
            <a:cxnSpLocks/>
          </p:cNvCxnSpPr>
          <p:nvPr/>
        </p:nvCxnSpPr>
        <p:spPr>
          <a:xfrm>
            <a:off x="803072" y="854331"/>
            <a:ext cx="576020"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F894176C-408C-7317-F9C0-87D6DD2E7807}"/>
              </a:ext>
            </a:extLst>
          </p:cNvPr>
          <p:cNvSpPr txBox="1"/>
          <p:nvPr/>
        </p:nvSpPr>
        <p:spPr>
          <a:xfrm>
            <a:off x="690321" y="830882"/>
            <a:ext cx="6096000" cy="407227"/>
          </a:xfrm>
          <a:prstGeom prst="rect">
            <a:avLst/>
          </a:prstGeom>
          <a:noFill/>
        </p:spPr>
        <p:txBody>
          <a:bodyPr wrap="square">
            <a:spAutoFit/>
          </a:bodyPr>
          <a:lstStyle/>
          <a:p>
            <a:pPr marR="0" lvl="0">
              <a:lnSpc>
                <a:spcPct val="125000"/>
              </a:lnSpc>
              <a:spcBef>
                <a:spcPts val="0"/>
              </a:spcBef>
              <a:spcAft>
                <a:spcPts val="1200"/>
              </a:spcAft>
              <a:buClr>
                <a:schemeClr val="accent4"/>
              </a:buClr>
            </a:pPr>
            <a:r>
              <a:rPr lang="en-US" dirty="0">
                <a:solidFill>
                  <a:schemeClr val="accent3"/>
                </a:solidFill>
                <a:latin typeface="Raleway" panose="020B0503030101060003" pitchFamily="34" charset="77"/>
                <a:ea typeface="Avenir" panose="02000503020000020003" pitchFamily="2" charset="0"/>
              </a:rPr>
              <a:t>Forecasting Cuts in Benefit Programs</a:t>
            </a:r>
          </a:p>
        </p:txBody>
      </p:sp>
    </p:spTree>
    <p:extLst>
      <p:ext uri="{BB962C8B-B14F-4D97-AF65-F5344CB8AC3E}">
        <p14:creationId xmlns:p14="http://schemas.microsoft.com/office/powerpoint/2010/main" val="3355597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75CA4-7F21-5374-CF7D-E2A5C131ACE9}"/>
            </a:ext>
          </a:extLst>
        </p:cNvPr>
        <p:cNvGrpSpPr/>
        <p:nvPr/>
      </p:nvGrpSpPr>
      <p:grpSpPr>
        <a:xfrm>
          <a:off x="0" y="0"/>
          <a:ext cx="0" cy="0"/>
          <a:chOff x="0" y="0"/>
          <a:chExt cx="0" cy="0"/>
        </a:xfrm>
      </p:grpSpPr>
      <p:sp>
        <p:nvSpPr>
          <p:cNvPr id="5" name="Title 39">
            <a:extLst>
              <a:ext uri="{FF2B5EF4-FFF2-40B4-BE49-F238E27FC236}">
                <a16:creationId xmlns:a16="http://schemas.microsoft.com/office/drawing/2014/main" id="{E8897F8F-339B-BED4-84CB-B49298C98376}"/>
              </a:ext>
            </a:extLst>
          </p:cNvPr>
          <p:cNvSpPr txBox="1">
            <a:spLocks/>
          </p:cNvSpPr>
          <p:nvPr/>
        </p:nvSpPr>
        <p:spPr>
          <a:xfrm>
            <a:off x="675335" y="333449"/>
            <a:ext cx="11321014" cy="58619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en-GB" sz="2400" dirty="0">
                <a:solidFill>
                  <a:schemeClr val="accent3"/>
                </a:solidFill>
                <a:latin typeface="Poppins SemiBold" panose="00000700000000000000" pitchFamily="2" charset="0"/>
                <a:cs typeface="Poppins SemiBold" panose="00000700000000000000" pitchFamily="2" charset="0"/>
              </a:rPr>
              <a:t>Step 1: </a:t>
            </a:r>
            <a:r>
              <a:rPr lang="en-GB" sz="2400" dirty="0">
                <a:latin typeface="Poppins Light" pitchFamily="2" charset="77"/>
                <a:cs typeface="Poppins Light" pitchFamily="2" charset="77"/>
              </a:rPr>
              <a:t>Understanding Impact</a:t>
            </a:r>
            <a:endParaRPr lang="en-US" sz="2400" i="1" dirty="0">
              <a:solidFill>
                <a:schemeClr val="accent3"/>
              </a:solidFill>
              <a:latin typeface="Poppins Light" pitchFamily="2" charset="77"/>
              <a:ea typeface="Lato Black" panose="020F0502020204030203" pitchFamily="34" charset="0"/>
              <a:cs typeface="Poppins Light" pitchFamily="2" charset="77"/>
            </a:endParaRPr>
          </a:p>
        </p:txBody>
      </p:sp>
      <p:sp>
        <p:nvSpPr>
          <p:cNvPr id="7" name="Rectangle 6">
            <a:extLst>
              <a:ext uri="{FF2B5EF4-FFF2-40B4-BE49-F238E27FC236}">
                <a16:creationId xmlns:a16="http://schemas.microsoft.com/office/drawing/2014/main" id="{C108BBA3-5C6E-39D1-2E9F-714EFC6D0937}"/>
              </a:ext>
            </a:extLst>
          </p:cNvPr>
          <p:cNvSpPr/>
          <p:nvPr/>
        </p:nvSpPr>
        <p:spPr>
          <a:xfrm>
            <a:off x="0" y="0"/>
            <a:ext cx="299803" cy="6858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CE13CCCE-90A1-2323-0A50-4CAB6A834018}"/>
              </a:ext>
            </a:extLst>
          </p:cNvPr>
          <p:cNvCxnSpPr>
            <a:cxnSpLocks/>
          </p:cNvCxnSpPr>
          <p:nvPr/>
        </p:nvCxnSpPr>
        <p:spPr>
          <a:xfrm>
            <a:off x="803072" y="843445"/>
            <a:ext cx="576020"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0256C719-4A5D-6F82-91CD-892B90819168}"/>
              </a:ext>
            </a:extLst>
          </p:cNvPr>
          <p:cNvSpPr/>
          <p:nvPr/>
        </p:nvSpPr>
        <p:spPr>
          <a:xfrm>
            <a:off x="719443" y="1284634"/>
            <a:ext cx="11276906" cy="500778"/>
          </a:xfrm>
          <a:prstGeom prst="rect">
            <a:avLst/>
          </a:prstGeom>
        </p:spPr>
        <p:txBody>
          <a:bodyPr wrap="square">
            <a:spAutoFit/>
          </a:bodyPr>
          <a:lstStyle/>
          <a:p>
            <a:pPr marR="0" lvl="0">
              <a:lnSpc>
                <a:spcPct val="115000"/>
              </a:lnSpc>
              <a:spcBef>
                <a:spcPts val="0"/>
              </a:spcBef>
              <a:spcAft>
                <a:spcPts val="600"/>
              </a:spcAft>
              <a:buClr>
                <a:schemeClr val="accent4"/>
              </a:buClr>
            </a:pPr>
            <a:r>
              <a:rPr lang="en-US" sz="1200" dirty="0">
                <a:latin typeface="Raleway" panose="020B0503030101060003" pitchFamily="34" charset="77"/>
                <a:ea typeface="Avenir" panose="02000503020000020003" pitchFamily="2" charset="0"/>
              </a:rPr>
              <a:t>Fill in the chart below below to create a baseline understanding of the at-risk population of your jurisdiction. </a:t>
            </a:r>
            <a:br>
              <a:rPr lang="en-US" sz="1200" dirty="0">
                <a:latin typeface="Raleway" panose="020B0503030101060003" pitchFamily="34" charset="77"/>
                <a:ea typeface="Avenir" panose="02000503020000020003" pitchFamily="2" charset="0"/>
              </a:rPr>
            </a:br>
            <a:r>
              <a:rPr lang="en-US" sz="1200" dirty="0">
                <a:latin typeface="Raleway" panose="020B0503030101060003" pitchFamily="34" charset="77"/>
                <a:ea typeface="Avenir" panose="02000503020000020003" pitchFamily="2" charset="0"/>
              </a:rPr>
              <a:t>What percentage is already highly vulnerable and are using housing safety net resources?</a:t>
            </a:r>
            <a:endParaRPr lang="en-US" sz="1400" dirty="0">
              <a:effectLst/>
              <a:latin typeface="Raleway" panose="020B0503030101060003" pitchFamily="34" charset="77"/>
              <a:ea typeface="Avenir" panose="02000503020000020003" pitchFamily="2" charset="0"/>
            </a:endParaRPr>
          </a:p>
        </p:txBody>
      </p:sp>
      <p:grpSp>
        <p:nvGrpSpPr>
          <p:cNvPr id="123" name="Group 122">
            <a:extLst>
              <a:ext uri="{FF2B5EF4-FFF2-40B4-BE49-F238E27FC236}">
                <a16:creationId xmlns:a16="http://schemas.microsoft.com/office/drawing/2014/main" id="{7EAE4121-BCF4-6FFD-ABBB-35CDD38C5503}"/>
              </a:ext>
            </a:extLst>
          </p:cNvPr>
          <p:cNvGrpSpPr/>
          <p:nvPr/>
        </p:nvGrpSpPr>
        <p:grpSpPr>
          <a:xfrm>
            <a:off x="802175" y="1872007"/>
            <a:ext cx="4611832" cy="699065"/>
            <a:chOff x="802175" y="1872007"/>
            <a:chExt cx="4611832" cy="699065"/>
          </a:xfrm>
        </p:grpSpPr>
        <p:sp>
          <p:nvSpPr>
            <p:cNvPr id="24" name="Rectangle 23">
              <a:extLst>
                <a:ext uri="{FF2B5EF4-FFF2-40B4-BE49-F238E27FC236}">
                  <a16:creationId xmlns:a16="http://schemas.microsoft.com/office/drawing/2014/main" id="{8DD3C388-6F53-0CC5-04D8-E74DF34EB346}"/>
                </a:ext>
              </a:extLst>
            </p:cNvPr>
            <p:cNvSpPr/>
            <p:nvPr/>
          </p:nvSpPr>
          <p:spPr>
            <a:xfrm>
              <a:off x="802175" y="1872007"/>
              <a:ext cx="4611832" cy="699065"/>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a:extLst>
                <a:ext uri="{FF2B5EF4-FFF2-40B4-BE49-F238E27FC236}">
                  <a16:creationId xmlns:a16="http://schemas.microsoft.com/office/drawing/2014/main" id="{08E24628-34CA-2D7D-31F8-B89F7641C423}"/>
                </a:ext>
              </a:extLst>
            </p:cNvPr>
            <p:cNvSpPr txBox="1"/>
            <p:nvPr/>
          </p:nvSpPr>
          <p:spPr>
            <a:xfrm>
              <a:off x="802176" y="1872007"/>
              <a:ext cx="3452010" cy="600164"/>
            </a:xfrm>
            <a:prstGeom prst="rect">
              <a:avLst/>
            </a:prstGeom>
            <a:noFill/>
          </p:spPr>
          <p:txBody>
            <a:bodyPr wrap="square" tIns="182880">
              <a:spAutoFit/>
            </a:bodyPr>
            <a:lstStyle/>
            <a:p>
              <a:pPr marL="297180" marR="0" lvl="0" indent="-251460" algn="l" defTabSz="914400" rtl="0" eaLnBrk="1" fontAlgn="auto" latinLnBrk="0" hangingPunct="1">
                <a:lnSpc>
                  <a:spcPct val="100000"/>
                </a:lnSpc>
                <a:spcBef>
                  <a:spcPts val="0"/>
                </a:spcBef>
                <a:spcAft>
                  <a:spcPts val="1200"/>
                </a:spcAft>
                <a:buClrTx/>
                <a:buSzTx/>
                <a:buFont typeface="+mj-lt"/>
                <a:buAutoNum type="arabicPeriod"/>
                <a:tabLst/>
                <a:defRPr/>
              </a:pPr>
              <a:r>
                <a:rPr lang="en-US" sz="1200" b="1" i="0" dirty="0">
                  <a:solidFill>
                    <a:schemeClr val="accent3"/>
                  </a:solidFill>
                  <a:latin typeface="Raleway" panose="020B0503030101060003" pitchFamily="34" charset="77"/>
                </a:rPr>
                <a:t>How  many individuals are currently staying overnight in the shelter system? </a:t>
              </a:r>
            </a:p>
          </p:txBody>
        </p:sp>
        <p:cxnSp>
          <p:nvCxnSpPr>
            <p:cNvPr id="43" name="Straight Connector 42">
              <a:extLst>
                <a:ext uri="{FF2B5EF4-FFF2-40B4-BE49-F238E27FC236}">
                  <a16:creationId xmlns:a16="http://schemas.microsoft.com/office/drawing/2014/main" id="{A6FC7255-B2CE-07A8-A503-47D21E87799D}"/>
                </a:ext>
              </a:extLst>
            </p:cNvPr>
            <p:cNvCxnSpPr>
              <a:cxnSpLocks/>
            </p:cNvCxnSpPr>
            <p:nvPr/>
          </p:nvCxnSpPr>
          <p:spPr>
            <a:xfrm>
              <a:off x="4254186" y="2399614"/>
              <a:ext cx="892811" cy="0"/>
            </a:xfrm>
            <a:prstGeom prst="line">
              <a:avLst/>
            </a:prstGeom>
            <a:ln w="12700" cap="rnd">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124" name="Group 123">
            <a:extLst>
              <a:ext uri="{FF2B5EF4-FFF2-40B4-BE49-F238E27FC236}">
                <a16:creationId xmlns:a16="http://schemas.microsoft.com/office/drawing/2014/main" id="{9A7ED164-6350-F0FB-BF08-2E416F52F897}"/>
              </a:ext>
            </a:extLst>
          </p:cNvPr>
          <p:cNvGrpSpPr/>
          <p:nvPr/>
        </p:nvGrpSpPr>
        <p:grpSpPr>
          <a:xfrm>
            <a:off x="802175" y="2653955"/>
            <a:ext cx="4611832" cy="2235047"/>
            <a:chOff x="802175" y="2653955"/>
            <a:chExt cx="4611832" cy="2235047"/>
          </a:xfrm>
        </p:grpSpPr>
        <p:sp>
          <p:nvSpPr>
            <p:cNvPr id="48" name="Rectangle 47">
              <a:extLst>
                <a:ext uri="{FF2B5EF4-FFF2-40B4-BE49-F238E27FC236}">
                  <a16:creationId xmlns:a16="http://schemas.microsoft.com/office/drawing/2014/main" id="{C86A6B3D-65C6-E645-49AC-BFFF9B4F5A34}"/>
                </a:ext>
              </a:extLst>
            </p:cNvPr>
            <p:cNvSpPr/>
            <p:nvPr/>
          </p:nvSpPr>
          <p:spPr>
            <a:xfrm>
              <a:off x="802175" y="2653955"/>
              <a:ext cx="4611832" cy="2235047"/>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Box 48">
              <a:extLst>
                <a:ext uri="{FF2B5EF4-FFF2-40B4-BE49-F238E27FC236}">
                  <a16:creationId xmlns:a16="http://schemas.microsoft.com/office/drawing/2014/main" id="{D1E26AFA-B4AE-A619-C73C-8368972833AF}"/>
                </a:ext>
              </a:extLst>
            </p:cNvPr>
            <p:cNvSpPr txBox="1"/>
            <p:nvPr/>
          </p:nvSpPr>
          <p:spPr>
            <a:xfrm>
              <a:off x="802176" y="2653956"/>
              <a:ext cx="4386272" cy="1328722"/>
            </a:xfrm>
            <a:prstGeom prst="rect">
              <a:avLst/>
            </a:prstGeom>
            <a:noFill/>
          </p:spPr>
          <p:txBody>
            <a:bodyPr wrap="square" tIns="182880">
              <a:noAutofit/>
            </a:bodyPr>
            <a:lstStyle/>
            <a:p>
              <a:pPr marL="297180" indent="-251460">
                <a:spcAft>
                  <a:spcPts val="600"/>
                </a:spcAft>
                <a:buFont typeface="+mj-lt"/>
                <a:buAutoNum type="arabicPeriod" startAt="2"/>
                <a:defRPr/>
              </a:pPr>
              <a:r>
                <a:rPr lang="en-US" sz="1200" b="1" dirty="0">
                  <a:solidFill>
                    <a:schemeClr val="accent3"/>
                  </a:solidFill>
                  <a:latin typeface="Raleway" panose="020B0503030101060003" pitchFamily="34" charset="77"/>
                </a:rPr>
                <a:t>How many individuals are living in public </a:t>
              </a:r>
              <a:br>
                <a:rPr lang="en-US" sz="1200" b="1" dirty="0">
                  <a:solidFill>
                    <a:schemeClr val="accent3"/>
                  </a:solidFill>
                  <a:latin typeface="Raleway" panose="020B0503030101060003" pitchFamily="34" charset="77"/>
                </a:rPr>
              </a:br>
              <a:r>
                <a:rPr lang="en-US" sz="1200" b="1" dirty="0">
                  <a:solidFill>
                    <a:schemeClr val="accent3"/>
                  </a:solidFill>
                  <a:latin typeface="Raleway" panose="020B0503030101060003" pitchFamily="34" charset="77"/>
                </a:rPr>
                <a:t>housing units and affordable units?</a:t>
              </a:r>
            </a:p>
            <a:p>
              <a:pPr marL="320040">
                <a:spcAft>
                  <a:spcPts val="400"/>
                </a:spcAft>
                <a:defRPr/>
              </a:pPr>
              <a:r>
                <a:rPr lang="en-US" sz="1050" b="0" i="0" dirty="0">
                  <a:solidFill>
                    <a:schemeClr val="accent3"/>
                  </a:solidFill>
                  <a:latin typeface="Raleway" panose="020B0503030101060003" pitchFamily="34" charset="77"/>
                </a:rPr>
                <a:t>This is the number of individuals who currently rely on housing subsidies. Precision is not the goal here, an estimate of the quantity of households impacted by reductions in funding to different programs is the intent. </a:t>
              </a:r>
              <a:endParaRPr lang="en-US" sz="1100" dirty="0">
                <a:solidFill>
                  <a:schemeClr val="accent3"/>
                </a:solidFill>
                <a:latin typeface="Raleway" panose="020B0503030101060003" pitchFamily="34" charset="77"/>
              </a:endParaRPr>
            </a:p>
          </p:txBody>
        </p:sp>
        <p:grpSp>
          <p:nvGrpSpPr>
            <p:cNvPr id="52" name="Group 51">
              <a:extLst>
                <a:ext uri="{FF2B5EF4-FFF2-40B4-BE49-F238E27FC236}">
                  <a16:creationId xmlns:a16="http://schemas.microsoft.com/office/drawing/2014/main" id="{6FEEFDEC-611F-C7F2-5738-FB364F870582}"/>
                </a:ext>
              </a:extLst>
            </p:cNvPr>
            <p:cNvGrpSpPr/>
            <p:nvPr/>
          </p:nvGrpSpPr>
          <p:grpSpPr>
            <a:xfrm>
              <a:off x="900997" y="4046792"/>
              <a:ext cx="4400082" cy="668401"/>
              <a:chOff x="783430" y="5336382"/>
              <a:chExt cx="4400082" cy="668401"/>
            </a:xfrm>
          </p:grpSpPr>
          <p:sp>
            <p:nvSpPr>
              <p:cNvPr id="25" name="Rectangle 24">
                <a:extLst>
                  <a:ext uri="{FF2B5EF4-FFF2-40B4-BE49-F238E27FC236}">
                    <a16:creationId xmlns:a16="http://schemas.microsoft.com/office/drawing/2014/main" id="{BC3E2CE1-3BED-231E-8BF7-67B4B83D218A}"/>
                  </a:ext>
                </a:extLst>
              </p:cNvPr>
              <p:cNvSpPr/>
              <p:nvPr/>
            </p:nvSpPr>
            <p:spPr>
              <a:xfrm>
                <a:off x="783430" y="5336382"/>
                <a:ext cx="828838" cy="66840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1400" dirty="0">
                    <a:solidFill>
                      <a:schemeClr val="accent3"/>
                    </a:solidFill>
                    <a:latin typeface="Raleway" panose="020B0503030101060003" pitchFamily="34" charset="77"/>
                  </a:rPr>
                  <a:t>&gt;110%</a:t>
                </a:r>
                <a:br>
                  <a:rPr lang="en-US" sz="1400" dirty="0">
                    <a:solidFill>
                      <a:schemeClr val="accent3"/>
                    </a:solidFill>
                    <a:latin typeface="Raleway" panose="020B0503030101060003" pitchFamily="34" charset="77"/>
                  </a:rPr>
                </a:br>
                <a:r>
                  <a:rPr lang="en-US" sz="1400" dirty="0">
                    <a:solidFill>
                      <a:schemeClr val="accent3"/>
                    </a:solidFill>
                    <a:latin typeface="Raleway" panose="020B0503030101060003" pitchFamily="34" charset="77"/>
                  </a:rPr>
                  <a:t>      </a:t>
                </a:r>
              </a:p>
            </p:txBody>
          </p:sp>
          <p:cxnSp>
            <p:nvCxnSpPr>
              <p:cNvPr id="17" name="Straight Connector 16">
                <a:extLst>
                  <a:ext uri="{FF2B5EF4-FFF2-40B4-BE49-F238E27FC236}">
                    <a16:creationId xmlns:a16="http://schemas.microsoft.com/office/drawing/2014/main" id="{415A929E-C2D7-DBC8-F45E-F9F61623C28D}"/>
                  </a:ext>
                </a:extLst>
              </p:cNvPr>
              <p:cNvCxnSpPr>
                <a:cxnSpLocks/>
              </p:cNvCxnSpPr>
              <p:nvPr/>
            </p:nvCxnSpPr>
            <p:spPr>
              <a:xfrm>
                <a:off x="937512" y="5853488"/>
                <a:ext cx="520674" cy="0"/>
              </a:xfrm>
              <a:prstGeom prst="line">
                <a:avLst/>
              </a:prstGeom>
              <a:ln w="12700" cap="rnd">
                <a:solidFill>
                  <a:schemeClr val="accent5"/>
                </a:solidFill>
              </a:ln>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D446C306-8745-167F-6392-40BC245D6017}"/>
                  </a:ext>
                </a:extLst>
              </p:cNvPr>
              <p:cNvSpPr/>
              <p:nvPr/>
            </p:nvSpPr>
            <p:spPr>
              <a:xfrm>
                <a:off x="1676241" y="5336382"/>
                <a:ext cx="828838" cy="66840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1400" dirty="0">
                    <a:solidFill>
                      <a:schemeClr val="accent3"/>
                    </a:solidFill>
                    <a:latin typeface="Raleway" panose="020B0503030101060003" pitchFamily="34" charset="77"/>
                  </a:rPr>
                  <a:t>&gt;80%</a:t>
                </a:r>
                <a:br>
                  <a:rPr lang="en-US" sz="1400" dirty="0">
                    <a:solidFill>
                      <a:schemeClr val="accent3"/>
                    </a:solidFill>
                    <a:latin typeface="Raleway" panose="020B0503030101060003" pitchFamily="34" charset="77"/>
                  </a:rPr>
                </a:br>
                <a:r>
                  <a:rPr lang="en-US" sz="1400" dirty="0">
                    <a:solidFill>
                      <a:schemeClr val="accent3"/>
                    </a:solidFill>
                    <a:latin typeface="Raleway" panose="020B0503030101060003" pitchFamily="34" charset="77"/>
                  </a:rPr>
                  <a:t>      </a:t>
                </a:r>
              </a:p>
            </p:txBody>
          </p:sp>
          <p:cxnSp>
            <p:nvCxnSpPr>
              <p:cNvPr id="29" name="Straight Connector 28">
                <a:extLst>
                  <a:ext uri="{FF2B5EF4-FFF2-40B4-BE49-F238E27FC236}">
                    <a16:creationId xmlns:a16="http://schemas.microsoft.com/office/drawing/2014/main" id="{DE5E415B-498E-D9DD-D909-464370E1F070}"/>
                  </a:ext>
                </a:extLst>
              </p:cNvPr>
              <p:cNvCxnSpPr>
                <a:cxnSpLocks/>
              </p:cNvCxnSpPr>
              <p:nvPr/>
            </p:nvCxnSpPr>
            <p:spPr>
              <a:xfrm>
                <a:off x="1830323" y="5853488"/>
                <a:ext cx="520674" cy="0"/>
              </a:xfrm>
              <a:prstGeom prst="line">
                <a:avLst/>
              </a:prstGeom>
              <a:ln w="12700" cap="rnd">
                <a:solidFill>
                  <a:schemeClr val="accent5"/>
                </a:solidFill>
              </a:ln>
            </p:spPr>
            <p:style>
              <a:lnRef idx="1">
                <a:schemeClr val="accent1"/>
              </a:lnRef>
              <a:fillRef idx="0">
                <a:schemeClr val="accent1"/>
              </a:fillRef>
              <a:effectRef idx="0">
                <a:schemeClr val="accent1"/>
              </a:effectRef>
              <a:fontRef idx="minor">
                <a:schemeClr val="tx1"/>
              </a:fontRef>
            </p:style>
          </p:cxnSp>
          <p:sp>
            <p:nvSpPr>
              <p:cNvPr id="30" name="Rectangle 29">
                <a:extLst>
                  <a:ext uri="{FF2B5EF4-FFF2-40B4-BE49-F238E27FC236}">
                    <a16:creationId xmlns:a16="http://schemas.microsoft.com/office/drawing/2014/main" id="{C8B2F694-4094-74D3-0C6B-09F985B2852E}"/>
                  </a:ext>
                </a:extLst>
              </p:cNvPr>
              <p:cNvSpPr/>
              <p:nvPr/>
            </p:nvSpPr>
            <p:spPr>
              <a:xfrm>
                <a:off x="2569052" y="5336382"/>
                <a:ext cx="828838" cy="66840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1400" dirty="0">
                    <a:solidFill>
                      <a:schemeClr val="accent3"/>
                    </a:solidFill>
                    <a:latin typeface="Raleway" panose="020B0503030101060003" pitchFamily="34" charset="77"/>
                  </a:rPr>
                  <a:t>&lt;80%</a:t>
                </a:r>
                <a:br>
                  <a:rPr lang="en-US" sz="1400" dirty="0">
                    <a:solidFill>
                      <a:schemeClr val="accent3"/>
                    </a:solidFill>
                    <a:latin typeface="Raleway" panose="020B0503030101060003" pitchFamily="34" charset="77"/>
                  </a:rPr>
                </a:br>
                <a:r>
                  <a:rPr lang="en-US" sz="1400" dirty="0">
                    <a:solidFill>
                      <a:schemeClr val="accent3"/>
                    </a:solidFill>
                    <a:latin typeface="Raleway" panose="020B0503030101060003" pitchFamily="34" charset="77"/>
                  </a:rPr>
                  <a:t>      </a:t>
                </a:r>
              </a:p>
            </p:txBody>
          </p:sp>
          <p:cxnSp>
            <p:nvCxnSpPr>
              <p:cNvPr id="31" name="Straight Connector 30">
                <a:extLst>
                  <a:ext uri="{FF2B5EF4-FFF2-40B4-BE49-F238E27FC236}">
                    <a16:creationId xmlns:a16="http://schemas.microsoft.com/office/drawing/2014/main" id="{79CAC67B-1A67-0D16-C071-A98BF272AA64}"/>
                  </a:ext>
                </a:extLst>
              </p:cNvPr>
              <p:cNvCxnSpPr>
                <a:cxnSpLocks/>
              </p:cNvCxnSpPr>
              <p:nvPr/>
            </p:nvCxnSpPr>
            <p:spPr>
              <a:xfrm>
                <a:off x="2723134" y="5853488"/>
                <a:ext cx="520674" cy="0"/>
              </a:xfrm>
              <a:prstGeom prst="line">
                <a:avLst/>
              </a:prstGeom>
              <a:ln w="12700" cap="rnd">
                <a:solidFill>
                  <a:schemeClr val="accent5"/>
                </a:solidFill>
              </a:ln>
            </p:spPr>
            <p:style>
              <a:lnRef idx="1">
                <a:schemeClr val="accent1"/>
              </a:lnRef>
              <a:fillRef idx="0">
                <a:schemeClr val="accent1"/>
              </a:fillRef>
              <a:effectRef idx="0">
                <a:schemeClr val="accent1"/>
              </a:effectRef>
              <a:fontRef idx="minor">
                <a:schemeClr val="tx1"/>
              </a:fontRef>
            </p:style>
          </p:cxnSp>
          <p:sp>
            <p:nvSpPr>
              <p:cNvPr id="32" name="Rectangle 31">
                <a:extLst>
                  <a:ext uri="{FF2B5EF4-FFF2-40B4-BE49-F238E27FC236}">
                    <a16:creationId xmlns:a16="http://schemas.microsoft.com/office/drawing/2014/main" id="{967018A8-5C37-B537-8FF7-406E9FFFD2DA}"/>
                  </a:ext>
                </a:extLst>
              </p:cNvPr>
              <p:cNvSpPr/>
              <p:nvPr/>
            </p:nvSpPr>
            <p:spPr>
              <a:xfrm>
                <a:off x="3461863" y="5336382"/>
                <a:ext cx="828838" cy="66840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1400" dirty="0">
                    <a:solidFill>
                      <a:schemeClr val="accent3"/>
                    </a:solidFill>
                    <a:latin typeface="Raleway" panose="020B0503030101060003" pitchFamily="34" charset="77"/>
                  </a:rPr>
                  <a:t>&lt;50%</a:t>
                </a:r>
                <a:br>
                  <a:rPr lang="en-US" sz="1400" dirty="0">
                    <a:solidFill>
                      <a:schemeClr val="accent3"/>
                    </a:solidFill>
                    <a:latin typeface="Raleway" panose="020B0503030101060003" pitchFamily="34" charset="77"/>
                  </a:rPr>
                </a:br>
                <a:r>
                  <a:rPr lang="en-US" sz="1400" dirty="0">
                    <a:solidFill>
                      <a:schemeClr val="accent3"/>
                    </a:solidFill>
                    <a:latin typeface="Raleway" panose="020B0503030101060003" pitchFamily="34" charset="77"/>
                  </a:rPr>
                  <a:t>      </a:t>
                </a:r>
              </a:p>
            </p:txBody>
          </p:sp>
          <p:cxnSp>
            <p:nvCxnSpPr>
              <p:cNvPr id="33" name="Straight Connector 32">
                <a:extLst>
                  <a:ext uri="{FF2B5EF4-FFF2-40B4-BE49-F238E27FC236}">
                    <a16:creationId xmlns:a16="http://schemas.microsoft.com/office/drawing/2014/main" id="{C4EAA409-F83A-806A-CDA2-DB64F2DEF7F1}"/>
                  </a:ext>
                </a:extLst>
              </p:cNvPr>
              <p:cNvCxnSpPr>
                <a:cxnSpLocks/>
              </p:cNvCxnSpPr>
              <p:nvPr/>
            </p:nvCxnSpPr>
            <p:spPr>
              <a:xfrm>
                <a:off x="3615945" y="5853488"/>
                <a:ext cx="520674" cy="0"/>
              </a:xfrm>
              <a:prstGeom prst="line">
                <a:avLst/>
              </a:prstGeom>
              <a:ln w="12700" cap="rnd">
                <a:solidFill>
                  <a:schemeClr val="accent5"/>
                </a:solidFill>
              </a:ln>
            </p:spPr>
            <p:style>
              <a:lnRef idx="1">
                <a:schemeClr val="accent1"/>
              </a:lnRef>
              <a:fillRef idx="0">
                <a:schemeClr val="accent1"/>
              </a:fillRef>
              <a:effectRef idx="0">
                <a:schemeClr val="accent1"/>
              </a:effectRef>
              <a:fontRef idx="minor">
                <a:schemeClr val="tx1"/>
              </a:fontRef>
            </p:style>
          </p:cxnSp>
          <p:sp>
            <p:nvSpPr>
              <p:cNvPr id="34" name="Rectangle 33">
                <a:extLst>
                  <a:ext uri="{FF2B5EF4-FFF2-40B4-BE49-F238E27FC236}">
                    <a16:creationId xmlns:a16="http://schemas.microsoft.com/office/drawing/2014/main" id="{0C804573-3C65-702B-CFBA-275614DF387E}"/>
                  </a:ext>
                </a:extLst>
              </p:cNvPr>
              <p:cNvSpPr/>
              <p:nvPr/>
            </p:nvSpPr>
            <p:spPr>
              <a:xfrm>
                <a:off x="4354674" y="5336382"/>
                <a:ext cx="828838" cy="66840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1400" dirty="0">
                    <a:solidFill>
                      <a:schemeClr val="accent3"/>
                    </a:solidFill>
                    <a:latin typeface="Raleway" panose="020B0503030101060003" pitchFamily="34" charset="77"/>
                  </a:rPr>
                  <a:t>&lt;30%</a:t>
                </a:r>
                <a:br>
                  <a:rPr lang="en-US" sz="1400" dirty="0">
                    <a:solidFill>
                      <a:schemeClr val="accent3"/>
                    </a:solidFill>
                    <a:latin typeface="Raleway" panose="020B0503030101060003" pitchFamily="34" charset="77"/>
                  </a:rPr>
                </a:br>
                <a:r>
                  <a:rPr lang="en-US" sz="1400" dirty="0">
                    <a:solidFill>
                      <a:schemeClr val="accent3"/>
                    </a:solidFill>
                    <a:latin typeface="Raleway" panose="020B0503030101060003" pitchFamily="34" charset="77"/>
                  </a:rPr>
                  <a:t>      </a:t>
                </a:r>
              </a:p>
            </p:txBody>
          </p:sp>
          <p:cxnSp>
            <p:nvCxnSpPr>
              <p:cNvPr id="35" name="Straight Connector 34">
                <a:extLst>
                  <a:ext uri="{FF2B5EF4-FFF2-40B4-BE49-F238E27FC236}">
                    <a16:creationId xmlns:a16="http://schemas.microsoft.com/office/drawing/2014/main" id="{9958CB3C-CEF0-099A-B9C3-BB11305629EE}"/>
                  </a:ext>
                </a:extLst>
              </p:cNvPr>
              <p:cNvCxnSpPr>
                <a:cxnSpLocks/>
              </p:cNvCxnSpPr>
              <p:nvPr/>
            </p:nvCxnSpPr>
            <p:spPr>
              <a:xfrm>
                <a:off x="4508756" y="5853488"/>
                <a:ext cx="520674" cy="0"/>
              </a:xfrm>
              <a:prstGeom prst="line">
                <a:avLst/>
              </a:prstGeom>
              <a:ln w="12700" cap="rnd">
                <a:solidFill>
                  <a:schemeClr val="accent5"/>
                </a:solidFill>
              </a:ln>
            </p:spPr>
            <p:style>
              <a:lnRef idx="1">
                <a:schemeClr val="accent1"/>
              </a:lnRef>
              <a:fillRef idx="0">
                <a:schemeClr val="accent1"/>
              </a:fillRef>
              <a:effectRef idx="0">
                <a:schemeClr val="accent1"/>
              </a:effectRef>
              <a:fontRef idx="minor">
                <a:schemeClr val="tx1"/>
              </a:fontRef>
            </p:style>
          </p:cxnSp>
        </p:grpSp>
      </p:grpSp>
      <p:grpSp>
        <p:nvGrpSpPr>
          <p:cNvPr id="125" name="Group 124">
            <a:extLst>
              <a:ext uri="{FF2B5EF4-FFF2-40B4-BE49-F238E27FC236}">
                <a16:creationId xmlns:a16="http://schemas.microsoft.com/office/drawing/2014/main" id="{D71A4BD5-348F-F084-6DFC-128A71846DD6}"/>
              </a:ext>
            </a:extLst>
          </p:cNvPr>
          <p:cNvGrpSpPr/>
          <p:nvPr/>
        </p:nvGrpSpPr>
        <p:grpSpPr>
          <a:xfrm>
            <a:off x="790886" y="4971885"/>
            <a:ext cx="4611832" cy="1806604"/>
            <a:chOff x="790886" y="4971885"/>
            <a:chExt cx="4611832" cy="1806604"/>
          </a:xfrm>
        </p:grpSpPr>
        <p:sp>
          <p:nvSpPr>
            <p:cNvPr id="53" name="Rectangle 52">
              <a:extLst>
                <a:ext uri="{FF2B5EF4-FFF2-40B4-BE49-F238E27FC236}">
                  <a16:creationId xmlns:a16="http://schemas.microsoft.com/office/drawing/2014/main" id="{EA9229D0-409F-4C88-CEE5-8D522C096894}"/>
                </a:ext>
              </a:extLst>
            </p:cNvPr>
            <p:cNvSpPr/>
            <p:nvPr/>
          </p:nvSpPr>
          <p:spPr>
            <a:xfrm>
              <a:off x="790886" y="4971885"/>
              <a:ext cx="4611832" cy="1806604"/>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TextBox 53">
              <a:extLst>
                <a:ext uri="{FF2B5EF4-FFF2-40B4-BE49-F238E27FC236}">
                  <a16:creationId xmlns:a16="http://schemas.microsoft.com/office/drawing/2014/main" id="{EE8F901E-DBC7-5314-4B24-7404A11A3A74}"/>
                </a:ext>
              </a:extLst>
            </p:cNvPr>
            <p:cNvSpPr txBox="1"/>
            <p:nvPr/>
          </p:nvSpPr>
          <p:spPr>
            <a:xfrm>
              <a:off x="790886" y="4971885"/>
              <a:ext cx="4109459" cy="415498"/>
            </a:xfrm>
            <a:prstGeom prst="rect">
              <a:avLst/>
            </a:prstGeom>
            <a:noFill/>
          </p:spPr>
          <p:txBody>
            <a:bodyPr wrap="square" tIns="182880">
              <a:spAutoFit/>
            </a:bodyPr>
            <a:lstStyle/>
            <a:p>
              <a:pPr marL="297180" marR="0" lvl="0" indent="-251460" algn="l" defTabSz="914400" rtl="0" eaLnBrk="1" fontAlgn="auto" latinLnBrk="0" hangingPunct="1">
                <a:lnSpc>
                  <a:spcPct val="100000"/>
                </a:lnSpc>
                <a:spcBef>
                  <a:spcPts val="0"/>
                </a:spcBef>
                <a:spcAft>
                  <a:spcPts val="1200"/>
                </a:spcAft>
                <a:buClrTx/>
                <a:buSzTx/>
                <a:buFont typeface="+mj-lt"/>
                <a:buAutoNum type="arabicPeriod" startAt="3"/>
                <a:tabLst/>
                <a:defRPr/>
              </a:pPr>
              <a:r>
                <a:rPr lang="en-US" sz="1200" b="1" i="0" dirty="0">
                  <a:solidFill>
                    <a:schemeClr val="accent3"/>
                  </a:solidFill>
                  <a:latin typeface="Raleway" panose="020B0503030101060003" pitchFamily="34" charset="77"/>
                </a:rPr>
                <a:t>Which specific programs fund those units?</a:t>
              </a:r>
            </a:p>
          </p:txBody>
        </p:sp>
        <p:cxnSp>
          <p:nvCxnSpPr>
            <p:cNvPr id="55" name="Straight Connector 54">
              <a:extLst>
                <a:ext uri="{FF2B5EF4-FFF2-40B4-BE49-F238E27FC236}">
                  <a16:creationId xmlns:a16="http://schemas.microsoft.com/office/drawing/2014/main" id="{9D1D9CD7-5E14-7187-36B7-0D7AAC149128}"/>
                </a:ext>
              </a:extLst>
            </p:cNvPr>
            <p:cNvCxnSpPr>
              <a:cxnSpLocks/>
            </p:cNvCxnSpPr>
            <p:nvPr/>
          </p:nvCxnSpPr>
          <p:spPr>
            <a:xfrm>
              <a:off x="983365" y="6412562"/>
              <a:ext cx="4163632" cy="0"/>
            </a:xfrm>
            <a:prstGeom prst="line">
              <a:avLst/>
            </a:prstGeom>
            <a:ln w="12700" cap="rnd">
              <a:solidFill>
                <a:schemeClr val="accent5"/>
              </a:solidFill>
            </a:ln>
          </p:spPr>
          <p:style>
            <a:lnRef idx="1">
              <a:schemeClr val="accent1"/>
            </a:lnRef>
            <a:fillRef idx="0">
              <a:schemeClr val="accent1"/>
            </a:fillRef>
            <a:effectRef idx="0">
              <a:schemeClr val="accent1"/>
            </a:effectRef>
            <a:fontRef idx="minor">
              <a:schemeClr val="tx1"/>
            </a:fontRef>
          </p:style>
        </p:cxnSp>
        <p:sp>
          <p:nvSpPr>
            <p:cNvPr id="57" name="TextBox 56">
              <a:extLst>
                <a:ext uri="{FF2B5EF4-FFF2-40B4-BE49-F238E27FC236}">
                  <a16:creationId xmlns:a16="http://schemas.microsoft.com/office/drawing/2014/main" id="{589C13AD-2ECD-E87B-48C8-1770C48D3E0F}"/>
                </a:ext>
              </a:extLst>
            </p:cNvPr>
            <p:cNvSpPr txBox="1"/>
            <p:nvPr/>
          </p:nvSpPr>
          <p:spPr>
            <a:xfrm>
              <a:off x="895169" y="6464677"/>
              <a:ext cx="4251828" cy="246221"/>
            </a:xfrm>
            <a:prstGeom prst="rect">
              <a:avLst/>
            </a:prstGeom>
            <a:noFill/>
          </p:spPr>
          <p:txBody>
            <a:bodyPr wrap="square">
              <a:spAutoFit/>
            </a:bodyPr>
            <a:lstStyle/>
            <a:p>
              <a:r>
                <a:rPr lang="en-US" sz="1000" i="1" dirty="0">
                  <a:solidFill>
                    <a:schemeClr val="accent3"/>
                  </a:solidFill>
                  <a:latin typeface="Raleway" panose="020B0503030101060003" pitchFamily="34" charset="77"/>
                </a:rPr>
                <a:t>Visit slide #9 &amp; check off all programs that apply, note here if helpful.      </a:t>
              </a:r>
            </a:p>
          </p:txBody>
        </p:sp>
      </p:grpSp>
      <p:grpSp>
        <p:nvGrpSpPr>
          <p:cNvPr id="119" name="Group 118">
            <a:extLst>
              <a:ext uri="{FF2B5EF4-FFF2-40B4-BE49-F238E27FC236}">
                <a16:creationId xmlns:a16="http://schemas.microsoft.com/office/drawing/2014/main" id="{85EE532F-D3C9-95E5-D690-D09E6E48C83E}"/>
              </a:ext>
            </a:extLst>
          </p:cNvPr>
          <p:cNvGrpSpPr/>
          <p:nvPr/>
        </p:nvGrpSpPr>
        <p:grpSpPr>
          <a:xfrm>
            <a:off x="5495711" y="1864838"/>
            <a:ext cx="6275737" cy="1564162"/>
            <a:chOff x="5495711" y="1864838"/>
            <a:chExt cx="6275737" cy="1564162"/>
          </a:xfrm>
        </p:grpSpPr>
        <p:sp>
          <p:nvSpPr>
            <p:cNvPr id="60" name="Rectangle 59">
              <a:extLst>
                <a:ext uri="{FF2B5EF4-FFF2-40B4-BE49-F238E27FC236}">
                  <a16:creationId xmlns:a16="http://schemas.microsoft.com/office/drawing/2014/main" id="{2BFB319D-A5DE-1C77-D198-E978363940E8}"/>
                </a:ext>
              </a:extLst>
            </p:cNvPr>
            <p:cNvSpPr>
              <a:spLocks/>
            </p:cNvSpPr>
            <p:nvPr/>
          </p:nvSpPr>
          <p:spPr>
            <a:xfrm>
              <a:off x="5495711" y="1864838"/>
              <a:ext cx="6275737" cy="1564162"/>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a:extLst>
                <a:ext uri="{FF2B5EF4-FFF2-40B4-BE49-F238E27FC236}">
                  <a16:creationId xmlns:a16="http://schemas.microsoft.com/office/drawing/2014/main" id="{422DAA56-E3FE-91A6-7C9E-B2C8B3B08F8C}"/>
                </a:ext>
              </a:extLst>
            </p:cNvPr>
            <p:cNvSpPr txBox="1">
              <a:spLocks/>
            </p:cNvSpPr>
            <p:nvPr/>
          </p:nvSpPr>
          <p:spPr>
            <a:xfrm>
              <a:off x="6103974" y="2324120"/>
              <a:ext cx="1376038" cy="959660"/>
            </a:xfrm>
            <a:prstGeom prst="rect">
              <a:avLst/>
            </a:prstGeom>
            <a:noFill/>
          </p:spPr>
          <p:txBody>
            <a:bodyPr wrap="square" lIns="0" numCol="1" spcCol="182880">
              <a:noAutofit/>
            </a:bodyPr>
            <a:lstStyle/>
            <a:p>
              <a:pPr marR="0" lvl="0" indent="0" algn="l" defTabSz="914400" rtl="0" eaLnBrk="1" fontAlgn="auto" latinLnBrk="0" hangingPunct="1">
                <a:lnSpc>
                  <a:spcPct val="114000"/>
                </a:lnSpc>
                <a:spcBef>
                  <a:spcPts val="0"/>
                </a:spcBef>
                <a:spcAft>
                  <a:spcPts val="600"/>
                </a:spcAft>
                <a:buClrTx/>
                <a:buSzTx/>
                <a:buFont typeface="+mj-lt"/>
                <a:buNone/>
                <a:tabLst/>
                <a:defRPr/>
              </a:pPr>
              <a:r>
                <a:rPr lang="en-US" sz="1050" b="0" i="0" dirty="0">
                  <a:solidFill>
                    <a:schemeClr val="accent3"/>
                  </a:solidFill>
                  <a:latin typeface="Raleway" panose="020B0503030101060003" pitchFamily="34" charset="77"/>
                </a:rPr>
                <a:t>Housing Choice Vouchers</a:t>
              </a:r>
            </a:p>
            <a:p>
              <a:pPr>
                <a:lnSpc>
                  <a:spcPct val="114000"/>
                </a:lnSpc>
                <a:spcAft>
                  <a:spcPts val="600"/>
                </a:spcAft>
                <a:defRPr/>
              </a:pPr>
              <a:r>
                <a:rPr lang="en-US" sz="1050" b="0" i="0" dirty="0">
                  <a:solidFill>
                    <a:schemeClr val="accent3"/>
                  </a:solidFill>
                  <a:latin typeface="Raleway" panose="020B0503030101060003" pitchFamily="34" charset="77"/>
                </a:rPr>
                <a:t>HUD-VASH</a:t>
              </a:r>
            </a:p>
            <a:p>
              <a:pPr>
                <a:lnSpc>
                  <a:spcPct val="114000"/>
                </a:lnSpc>
                <a:spcAft>
                  <a:spcPts val="600"/>
                </a:spcAft>
                <a:defRPr/>
              </a:pPr>
              <a:r>
                <a:rPr lang="en-US" sz="1050" dirty="0">
                  <a:solidFill>
                    <a:schemeClr val="accent3"/>
                  </a:solidFill>
                  <a:latin typeface="Raleway" panose="020B0503030101060003" pitchFamily="34" charset="77"/>
                </a:rPr>
                <a:t>Other</a:t>
              </a:r>
              <a:endParaRPr lang="en-US" sz="1050" b="0" i="0" dirty="0">
                <a:solidFill>
                  <a:schemeClr val="accent3"/>
                </a:solidFill>
                <a:latin typeface="Raleway" panose="020B0503030101060003" pitchFamily="34" charset="77"/>
              </a:endParaRPr>
            </a:p>
          </p:txBody>
        </p:sp>
        <p:sp>
          <p:nvSpPr>
            <p:cNvPr id="61" name="TextBox 60">
              <a:extLst>
                <a:ext uri="{FF2B5EF4-FFF2-40B4-BE49-F238E27FC236}">
                  <a16:creationId xmlns:a16="http://schemas.microsoft.com/office/drawing/2014/main" id="{C9AEBFA5-3DC6-8FF3-94CE-9F0AF3A7277C}"/>
                </a:ext>
              </a:extLst>
            </p:cNvPr>
            <p:cNvSpPr txBox="1">
              <a:spLocks/>
            </p:cNvSpPr>
            <p:nvPr/>
          </p:nvSpPr>
          <p:spPr>
            <a:xfrm>
              <a:off x="5495713" y="1864838"/>
              <a:ext cx="5557278" cy="415498"/>
            </a:xfrm>
            <a:prstGeom prst="rect">
              <a:avLst/>
            </a:prstGeom>
            <a:noFill/>
          </p:spPr>
          <p:txBody>
            <a:bodyPr wrap="square" tIns="182880">
              <a:spAutoFit/>
            </a:bodyPr>
            <a:lstStyle/>
            <a:p>
              <a:pPr marL="297180" marR="0" lvl="0" indent="-251460" algn="l" defTabSz="914400" rtl="0" eaLnBrk="1" fontAlgn="auto" latinLnBrk="0" hangingPunct="1">
                <a:lnSpc>
                  <a:spcPct val="100000"/>
                </a:lnSpc>
                <a:spcBef>
                  <a:spcPts val="0"/>
                </a:spcBef>
                <a:spcAft>
                  <a:spcPts val="1200"/>
                </a:spcAft>
                <a:buClrTx/>
                <a:buSzTx/>
                <a:buFont typeface="+mj-lt"/>
                <a:buAutoNum type="arabicPeriod" startAt="4"/>
                <a:tabLst/>
                <a:defRPr/>
              </a:pPr>
              <a:r>
                <a:rPr lang="en-US" sz="1200" b="1" i="0" dirty="0">
                  <a:solidFill>
                    <a:schemeClr val="accent3"/>
                  </a:solidFill>
                  <a:latin typeface="Raleway" panose="020B0503030101060003" pitchFamily="34" charset="77"/>
                </a:rPr>
                <a:t>How many households in your community use the following:</a:t>
              </a:r>
            </a:p>
          </p:txBody>
        </p:sp>
        <p:cxnSp>
          <p:nvCxnSpPr>
            <p:cNvPr id="62" name="Straight Connector 61">
              <a:extLst>
                <a:ext uri="{FF2B5EF4-FFF2-40B4-BE49-F238E27FC236}">
                  <a16:creationId xmlns:a16="http://schemas.microsoft.com/office/drawing/2014/main" id="{FFA26F46-0FA1-B29F-09DA-01D7206B2B35}"/>
                </a:ext>
              </a:extLst>
            </p:cNvPr>
            <p:cNvCxnSpPr>
              <a:cxnSpLocks/>
            </p:cNvCxnSpPr>
            <p:nvPr/>
          </p:nvCxnSpPr>
          <p:spPr>
            <a:xfrm>
              <a:off x="5679696" y="2507127"/>
              <a:ext cx="370763" cy="0"/>
            </a:xfrm>
            <a:prstGeom prst="line">
              <a:avLst/>
            </a:prstGeom>
            <a:ln w="12700" cap="rnd">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200F9751-5EDC-C5A7-989C-86BAAC797445}"/>
                </a:ext>
              </a:extLst>
            </p:cNvPr>
            <p:cNvCxnSpPr>
              <a:cxnSpLocks/>
            </p:cNvCxnSpPr>
            <p:nvPr/>
          </p:nvCxnSpPr>
          <p:spPr>
            <a:xfrm>
              <a:off x="5679696" y="2949406"/>
              <a:ext cx="370763" cy="0"/>
            </a:xfrm>
            <a:prstGeom prst="line">
              <a:avLst/>
            </a:prstGeom>
            <a:ln w="12700" cap="rnd">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636E747E-852F-5DA8-5092-33ACB9D98A11}"/>
                </a:ext>
              </a:extLst>
            </p:cNvPr>
            <p:cNvCxnSpPr>
              <a:cxnSpLocks/>
            </p:cNvCxnSpPr>
            <p:nvPr/>
          </p:nvCxnSpPr>
          <p:spPr>
            <a:xfrm>
              <a:off x="5679696" y="3216633"/>
              <a:ext cx="370763" cy="0"/>
            </a:xfrm>
            <a:prstGeom prst="line">
              <a:avLst/>
            </a:prstGeom>
            <a:ln w="12700" cap="rnd">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41EC53A6-C6E1-07ED-5DC3-D8ADB6293453}"/>
                </a:ext>
              </a:extLst>
            </p:cNvPr>
            <p:cNvCxnSpPr>
              <a:cxnSpLocks/>
            </p:cNvCxnSpPr>
            <p:nvPr/>
          </p:nvCxnSpPr>
          <p:spPr>
            <a:xfrm>
              <a:off x="7423561" y="2549403"/>
              <a:ext cx="370763" cy="0"/>
            </a:xfrm>
            <a:prstGeom prst="line">
              <a:avLst/>
            </a:prstGeom>
            <a:ln w="12700" cap="rnd">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3133C55F-659C-83BC-F04C-775804748BDA}"/>
                </a:ext>
              </a:extLst>
            </p:cNvPr>
            <p:cNvCxnSpPr>
              <a:cxnSpLocks/>
            </p:cNvCxnSpPr>
            <p:nvPr/>
          </p:nvCxnSpPr>
          <p:spPr>
            <a:xfrm>
              <a:off x="7423561" y="2813057"/>
              <a:ext cx="370763" cy="0"/>
            </a:xfrm>
            <a:prstGeom prst="line">
              <a:avLst/>
            </a:prstGeom>
            <a:ln w="12700" cap="rnd">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E5EB43C3-ED2F-3829-35CF-1D4BEC7C7AD4}"/>
                </a:ext>
              </a:extLst>
            </p:cNvPr>
            <p:cNvCxnSpPr>
              <a:cxnSpLocks/>
            </p:cNvCxnSpPr>
            <p:nvPr/>
          </p:nvCxnSpPr>
          <p:spPr>
            <a:xfrm>
              <a:off x="7423561" y="3216633"/>
              <a:ext cx="370763" cy="0"/>
            </a:xfrm>
            <a:prstGeom prst="line">
              <a:avLst/>
            </a:prstGeom>
            <a:ln w="12700" cap="rnd">
              <a:solidFill>
                <a:schemeClr val="accent5"/>
              </a:solidFill>
            </a:ln>
          </p:spPr>
          <p:style>
            <a:lnRef idx="1">
              <a:schemeClr val="accent1"/>
            </a:lnRef>
            <a:fillRef idx="0">
              <a:schemeClr val="accent1"/>
            </a:fillRef>
            <a:effectRef idx="0">
              <a:schemeClr val="accent1"/>
            </a:effectRef>
            <a:fontRef idx="minor">
              <a:schemeClr val="tx1"/>
            </a:fontRef>
          </p:style>
        </p:cxnSp>
        <p:sp>
          <p:nvSpPr>
            <p:cNvPr id="70" name="TextBox 69">
              <a:extLst>
                <a:ext uri="{FF2B5EF4-FFF2-40B4-BE49-F238E27FC236}">
                  <a16:creationId xmlns:a16="http://schemas.microsoft.com/office/drawing/2014/main" id="{8B9CDFCF-75DE-74F2-B94E-0FB5ABE3692F}"/>
                </a:ext>
              </a:extLst>
            </p:cNvPr>
            <p:cNvSpPr txBox="1">
              <a:spLocks/>
            </p:cNvSpPr>
            <p:nvPr/>
          </p:nvSpPr>
          <p:spPr>
            <a:xfrm>
              <a:off x="7847839" y="2324120"/>
              <a:ext cx="1937223" cy="969240"/>
            </a:xfrm>
            <a:prstGeom prst="rect">
              <a:avLst/>
            </a:prstGeom>
            <a:noFill/>
          </p:spPr>
          <p:txBody>
            <a:bodyPr wrap="square" lIns="0">
              <a:spAutoFit/>
            </a:bodyPr>
            <a:lstStyle/>
            <a:p>
              <a:pPr marR="0" lvl="0" indent="0" algn="l" defTabSz="914400" rtl="0" eaLnBrk="1" fontAlgn="auto" latinLnBrk="0" hangingPunct="1">
                <a:lnSpc>
                  <a:spcPct val="114000"/>
                </a:lnSpc>
                <a:spcBef>
                  <a:spcPts val="0"/>
                </a:spcBef>
                <a:spcAft>
                  <a:spcPts val="600"/>
                </a:spcAft>
                <a:buClrTx/>
                <a:buSzTx/>
                <a:buFont typeface="+mj-lt"/>
                <a:buNone/>
                <a:tabLst/>
                <a:defRPr/>
              </a:pPr>
              <a:r>
                <a:rPr lang="en-US" sz="1050" b="0" i="0" dirty="0">
                  <a:solidFill>
                    <a:schemeClr val="accent3"/>
                  </a:solidFill>
                  <a:latin typeface="Raleway" panose="020B0503030101060003" pitchFamily="34" charset="77"/>
                </a:rPr>
                <a:t>Family Unification Vouchers</a:t>
              </a:r>
              <a:endParaRPr lang="en-US" sz="1050" dirty="0">
                <a:solidFill>
                  <a:schemeClr val="accent3"/>
                </a:solidFill>
                <a:latin typeface="Raleway" panose="020B0503030101060003" pitchFamily="34" charset="77"/>
              </a:endParaRPr>
            </a:p>
            <a:p>
              <a:pPr>
                <a:lnSpc>
                  <a:spcPct val="114000"/>
                </a:lnSpc>
                <a:spcAft>
                  <a:spcPts val="600"/>
                </a:spcAft>
                <a:defRPr/>
              </a:pPr>
              <a:r>
                <a:rPr lang="en-US" sz="1050" dirty="0">
                  <a:solidFill>
                    <a:schemeClr val="accent3"/>
                  </a:solidFill>
                  <a:latin typeface="Raleway" panose="020B0503030101060003" pitchFamily="34" charset="77"/>
                </a:rPr>
                <a:t>Emergency Housing Vouchers</a:t>
              </a:r>
            </a:p>
            <a:p>
              <a:pPr>
                <a:lnSpc>
                  <a:spcPct val="114000"/>
                </a:lnSpc>
                <a:spcAft>
                  <a:spcPts val="600"/>
                </a:spcAft>
                <a:defRPr/>
              </a:pPr>
              <a:r>
                <a:rPr lang="en-US" sz="1050" dirty="0">
                  <a:solidFill>
                    <a:schemeClr val="accent3"/>
                  </a:solidFill>
                  <a:latin typeface="Raleway" panose="020B0503030101060003" pitchFamily="34" charset="77"/>
                </a:rPr>
                <a:t>State Voucher Program</a:t>
              </a:r>
            </a:p>
          </p:txBody>
        </p:sp>
        <p:sp>
          <p:nvSpPr>
            <p:cNvPr id="72" name="TextBox 71">
              <a:extLst>
                <a:ext uri="{FF2B5EF4-FFF2-40B4-BE49-F238E27FC236}">
                  <a16:creationId xmlns:a16="http://schemas.microsoft.com/office/drawing/2014/main" id="{268694AD-BDD1-8DCE-CA89-E0BA47CE19AF}"/>
                </a:ext>
              </a:extLst>
            </p:cNvPr>
            <p:cNvSpPr txBox="1">
              <a:spLocks/>
            </p:cNvSpPr>
            <p:nvPr/>
          </p:nvSpPr>
          <p:spPr>
            <a:xfrm>
              <a:off x="10235353" y="2324120"/>
              <a:ext cx="1240808" cy="892296"/>
            </a:xfrm>
            <a:prstGeom prst="rect">
              <a:avLst/>
            </a:prstGeom>
            <a:noFill/>
          </p:spPr>
          <p:txBody>
            <a:bodyPr wrap="square" lIns="0">
              <a:spAutoFit/>
            </a:bodyPr>
            <a:lstStyle/>
            <a:p>
              <a:pPr>
                <a:lnSpc>
                  <a:spcPct val="114000"/>
                </a:lnSpc>
                <a:spcAft>
                  <a:spcPts val="600"/>
                </a:spcAft>
                <a:defRPr/>
              </a:pPr>
              <a:r>
                <a:rPr lang="en-US" sz="1050" dirty="0">
                  <a:solidFill>
                    <a:schemeClr val="accent3"/>
                  </a:solidFill>
                  <a:latin typeface="Raleway" panose="020B0503030101060003" pitchFamily="34" charset="77"/>
                </a:rPr>
                <a:t>Non-Elderly Disabled</a:t>
              </a:r>
            </a:p>
            <a:p>
              <a:pPr>
                <a:lnSpc>
                  <a:spcPct val="114000"/>
                </a:lnSpc>
                <a:spcAft>
                  <a:spcPts val="600"/>
                </a:spcAft>
                <a:defRPr/>
              </a:pPr>
              <a:r>
                <a:rPr lang="en-US" sz="1050" dirty="0">
                  <a:solidFill>
                    <a:schemeClr val="accent3"/>
                  </a:solidFill>
                  <a:latin typeface="Raleway" panose="020B0503030101060003" pitchFamily="34" charset="77"/>
                </a:rPr>
                <a:t>Local Voucher Program</a:t>
              </a:r>
            </a:p>
          </p:txBody>
        </p:sp>
        <p:cxnSp>
          <p:nvCxnSpPr>
            <p:cNvPr id="73" name="Straight Connector 72">
              <a:extLst>
                <a:ext uri="{FF2B5EF4-FFF2-40B4-BE49-F238E27FC236}">
                  <a16:creationId xmlns:a16="http://schemas.microsoft.com/office/drawing/2014/main" id="{8918E3BA-D76E-666F-0416-541B22CFB1E6}"/>
                </a:ext>
              </a:extLst>
            </p:cNvPr>
            <p:cNvCxnSpPr>
              <a:cxnSpLocks/>
            </p:cNvCxnSpPr>
            <p:nvPr/>
          </p:nvCxnSpPr>
          <p:spPr>
            <a:xfrm>
              <a:off x="9785062" y="2514736"/>
              <a:ext cx="370763" cy="0"/>
            </a:xfrm>
            <a:prstGeom prst="line">
              <a:avLst/>
            </a:prstGeom>
            <a:ln w="12700" cap="rnd">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3FB78D0B-6329-763E-B1E5-8642F5BF338F}"/>
                </a:ext>
              </a:extLst>
            </p:cNvPr>
            <p:cNvCxnSpPr>
              <a:cxnSpLocks/>
            </p:cNvCxnSpPr>
            <p:nvPr/>
          </p:nvCxnSpPr>
          <p:spPr>
            <a:xfrm>
              <a:off x="9785062" y="2949406"/>
              <a:ext cx="370763" cy="0"/>
            </a:xfrm>
            <a:prstGeom prst="line">
              <a:avLst/>
            </a:prstGeom>
            <a:ln w="12700" cap="rnd">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120" name="Group 119">
            <a:extLst>
              <a:ext uri="{FF2B5EF4-FFF2-40B4-BE49-F238E27FC236}">
                <a16:creationId xmlns:a16="http://schemas.microsoft.com/office/drawing/2014/main" id="{59CBBCB1-7DAA-A6D8-85C0-666D75E971A0}"/>
              </a:ext>
            </a:extLst>
          </p:cNvPr>
          <p:cNvGrpSpPr/>
          <p:nvPr/>
        </p:nvGrpSpPr>
        <p:grpSpPr>
          <a:xfrm>
            <a:off x="5505558" y="3527760"/>
            <a:ext cx="6265889" cy="1304245"/>
            <a:chOff x="5505558" y="3527760"/>
            <a:chExt cx="6265889" cy="1304245"/>
          </a:xfrm>
        </p:grpSpPr>
        <p:sp>
          <p:nvSpPr>
            <p:cNvPr id="76" name="Rectangle 75">
              <a:extLst>
                <a:ext uri="{FF2B5EF4-FFF2-40B4-BE49-F238E27FC236}">
                  <a16:creationId xmlns:a16="http://schemas.microsoft.com/office/drawing/2014/main" id="{66D1B2C0-751E-A559-98FD-B405D4D18892}"/>
                </a:ext>
              </a:extLst>
            </p:cNvPr>
            <p:cNvSpPr>
              <a:spLocks/>
            </p:cNvSpPr>
            <p:nvPr/>
          </p:nvSpPr>
          <p:spPr>
            <a:xfrm>
              <a:off x="5505558" y="3527760"/>
              <a:ext cx="6265889" cy="1304245"/>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TextBox 76">
              <a:extLst>
                <a:ext uri="{FF2B5EF4-FFF2-40B4-BE49-F238E27FC236}">
                  <a16:creationId xmlns:a16="http://schemas.microsoft.com/office/drawing/2014/main" id="{1FB87022-FF16-1B90-F9F0-C7DE1E2D01C9}"/>
                </a:ext>
              </a:extLst>
            </p:cNvPr>
            <p:cNvSpPr txBox="1">
              <a:spLocks/>
            </p:cNvSpPr>
            <p:nvPr/>
          </p:nvSpPr>
          <p:spPr>
            <a:xfrm>
              <a:off x="5505560" y="3527761"/>
              <a:ext cx="5547432" cy="627364"/>
            </a:xfrm>
            <a:prstGeom prst="rect">
              <a:avLst/>
            </a:prstGeom>
            <a:noFill/>
          </p:spPr>
          <p:txBody>
            <a:bodyPr wrap="square" tIns="182880">
              <a:noAutofit/>
            </a:bodyPr>
            <a:lstStyle/>
            <a:p>
              <a:pPr marL="297180" indent="-251460">
                <a:spcAft>
                  <a:spcPts val="600"/>
                </a:spcAft>
                <a:buFont typeface="+mj-lt"/>
                <a:buAutoNum type="arabicPeriod" startAt="5"/>
                <a:defRPr/>
              </a:pPr>
              <a:r>
                <a:rPr lang="en-US" sz="1200" b="1" dirty="0">
                  <a:solidFill>
                    <a:schemeClr val="accent3"/>
                  </a:solidFill>
                  <a:latin typeface="Raleway" panose="020B0503030101060003" pitchFamily="34" charset="77"/>
                </a:rPr>
                <a:t>What is the total quantity of households in your community that are currently enrolled in Rapid Rehousing (RRH)?</a:t>
              </a:r>
            </a:p>
          </p:txBody>
        </p:sp>
        <p:grpSp>
          <p:nvGrpSpPr>
            <p:cNvPr id="115" name="Group 114">
              <a:extLst>
                <a:ext uri="{FF2B5EF4-FFF2-40B4-BE49-F238E27FC236}">
                  <a16:creationId xmlns:a16="http://schemas.microsoft.com/office/drawing/2014/main" id="{C115179F-7499-C1C8-D7F0-ECF4BEF71238}"/>
                </a:ext>
              </a:extLst>
            </p:cNvPr>
            <p:cNvGrpSpPr>
              <a:grpSpLocks/>
            </p:cNvGrpSpPr>
            <p:nvPr/>
          </p:nvGrpSpPr>
          <p:grpSpPr>
            <a:xfrm>
              <a:off x="5865077" y="4155125"/>
              <a:ext cx="3762351" cy="516853"/>
              <a:chOff x="6635841" y="4155125"/>
              <a:chExt cx="3762351" cy="516853"/>
            </a:xfrm>
          </p:grpSpPr>
          <p:grpSp>
            <p:nvGrpSpPr>
              <p:cNvPr id="89" name="Group 88">
                <a:extLst>
                  <a:ext uri="{FF2B5EF4-FFF2-40B4-BE49-F238E27FC236}">
                    <a16:creationId xmlns:a16="http://schemas.microsoft.com/office/drawing/2014/main" id="{E6A4E21B-61A0-9C44-7172-D800019C3801}"/>
                  </a:ext>
                </a:extLst>
              </p:cNvPr>
              <p:cNvGrpSpPr>
                <a:grpSpLocks/>
              </p:cNvGrpSpPr>
              <p:nvPr/>
            </p:nvGrpSpPr>
            <p:grpSpPr>
              <a:xfrm>
                <a:off x="9247443" y="4155125"/>
                <a:ext cx="1150749" cy="499253"/>
                <a:chOff x="9247443" y="4155125"/>
                <a:chExt cx="1150749" cy="499253"/>
              </a:xfrm>
            </p:grpSpPr>
            <p:sp>
              <p:nvSpPr>
                <p:cNvPr id="83" name="Rectangle 82">
                  <a:extLst>
                    <a:ext uri="{FF2B5EF4-FFF2-40B4-BE49-F238E27FC236}">
                      <a16:creationId xmlns:a16="http://schemas.microsoft.com/office/drawing/2014/main" id="{70B92D0D-47CE-C173-3E92-1BE9B4398EF0}"/>
                    </a:ext>
                  </a:extLst>
                </p:cNvPr>
                <p:cNvSpPr>
                  <a:spLocks/>
                </p:cNvSpPr>
                <p:nvPr/>
              </p:nvSpPr>
              <p:spPr>
                <a:xfrm>
                  <a:off x="9247443" y="4155125"/>
                  <a:ext cx="1150749" cy="49925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1100" dirty="0">
                      <a:solidFill>
                        <a:schemeClr val="accent3"/>
                      </a:solidFill>
                      <a:latin typeface="Raleway" panose="020B0503030101060003" pitchFamily="34" charset="77"/>
                    </a:rPr>
                    <a:t>&lt;12 MOS</a:t>
                  </a:r>
                  <a:br>
                    <a:rPr lang="en-US" sz="1400" dirty="0">
                      <a:solidFill>
                        <a:schemeClr val="accent3"/>
                      </a:solidFill>
                      <a:latin typeface="Raleway" panose="020B0503030101060003" pitchFamily="34" charset="77"/>
                    </a:rPr>
                  </a:br>
                  <a:r>
                    <a:rPr lang="en-US" sz="1400" dirty="0">
                      <a:solidFill>
                        <a:schemeClr val="accent3"/>
                      </a:solidFill>
                      <a:latin typeface="Raleway" panose="020B0503030101060003" pitchFamily="34" charset="77"/>
                    </a:rPr>
                    <a:t>      </a:t>
                  </a:r>
                </a:p>
              </p:txBody>
            </p:sp>
            <p:cxnSp>
              <p:nvCxnSpPr>
                <p:cNvPr id="84" name="Straight Connector 83">
                  <a:extLst>
                    <a:ext uri="{FF2B5EF4-FFF2-40B4-BE49-F238E27FC236}">
                      <a16:creationId xmlns:a16="http://schemas.microsoft.com/office/drawing/2014/main" id="{D6E0B712-D43B-3E16-8D80-1FCA5BFE80C6}"/>
                    </a:ext>
                  </a:extLst>
                </p:cNvPr>
                <p:cNvCxnSpPr>
                  <a:cxnSpLocks/>
                </p:cNvCxnSpPr>
                <p:nvPr/>
              </p:nvCxnSpPr>
              <p:spPr>
                <a:xfrm>
                  <a:off x="9588225" y="4563898"/>
                  <a:ext cx="520674" cy="0"/>
                </a:xfrm>
                <a:prstGeom prst="line">
                  <a:avLst/>
                </a:prstGeom>
                <a:ln w="12700" cap="rnd">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90" name="Group 89">
                <a:extLst>
                  <a:ext uri="{FF2B5EF4-FFF2-40B4-BE49-F238E27FC236}">
                    <a16:creationId xmlns:a16="http://schemas.microsoft.com/office/drawing/2014/main" id="{D275A17E-A206-3EDD-045E-2C3DD9A80931}"/>
                  </a:ext>
                </a:extLst>
              </p:cNvPr>
              <p:cNvGrpSpPr>
                <a:grpSpLocks/>
              </p:cNvGrpSpPr>
              <p:nvPr/>
            </p:nvGrpSpPr>
            <p:grpSpPr>
              <a:xfrm>
                <a:off x="7941642" y="4158379"/>
                <a:ext cx="1150749" cy="499253"/>
                <a:chOff x="9247443" y="4155125"/>
                <a:chExt cx="1150749" cy="499253"/>
              </a:xfrm>
            </p:grpSpPr>
            <p:sp>
              <p:nvSpPr>
                <p:cNvPr id="91" name="Rectangle 90">
                  <a:extLst>
                    <a:ext uri="{FF2B5EF4-FFF2-40B4-BE49-F238E27FC236}">
                      <a16:creationId xmlns:a16="http://schemas.microsoft.com/office/drawing/2014/main" id="{1C4F506A-BC72-B97B-BAF3-99928D38A99C}"/>
                    </a:ext>
                  </a:extLst>
                </p:cNvPr>
                <p:cNvSpPr>
                  <a:spLocks/>
                </p:cNvSpPr>
                <p:nvPr/>
              </p:nvSpPr>
              <p:spPr>
                <a:xfrm>
                  <a:off x="9247443" y="4155125"/>
                  <a:ext cx="1150749" cy="49925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1100" dirty="0">
                      <a:solidFill>
                        <a:schemeClr val="accent3"/>
                      </a:solidFill>
                      <a:latin typeface="Raleway" panose="020B0503030101060003" pitchFamily="34" charset="77"/>
                    </a:rPr>
                    <a:t>&lt;6 MOS</a:t>
                  </a:r>
                  <a:br>
                    <a:rPr lang="en-US" sz="1400" dirty="0">
                      <a:solidFill>
                        <a:schemeClr val="accent3"/>
                      </a:solidFill>
                      <a:latin typeface="Raleway" panose="020B0503030101060003" pitchFamily="34" charset="77"/>
                    </a:rPr>
                  </a:br>
                  <a:r>
                    <a:rPr lang="en-US" sz="1400" dirty="0">
                      <a:solidFill>
                        <a:schemeClr val="accent3"/>
                      </a:solidFill>
                      <a:latin typeface="Raleway" panose="020B0503030101060003" pitchFamily="34" charset="77"/>
                    </a:rPr>
                    <a:t>      </a:t>
                  </a:r>
                </a:p>
              </p:txBody>
            </p:sp>
            <p:cxnSp>
              <p:nvCxnSpPr>
                <p:cNvPr id="92" name="Straight Connector 91">
                  <a:extLst>
                    <a:ext uri="{FF2B5EF4-FFF2-40B4-BE49-F238E27FC236}">
                      <a16:creationId xmlns:a16="http://schemas.microsoft.com/office/drawing/2014/main" id="{485B1C07-AF72-9B6A-A990-851A21004992}"/>
                    </a:ext>
                  </a:extLst>
                </p:cNvPr>
                <p:cNvCxnSpPr>
                  <a:cxnSpLocks/>
                </p:cNvCxnSpPr>
                <p:nvPr/>
              </p:nvCxnSpPr>
              <p:spPr>
                <a:xfrm>
                  <a:off x="9588225" y="4563898"/>
                  <a:ext cx="520674" cy="0"/>
                </a:xfrm>
                <a:prstGeom prst="line">
                  <a:avLst/>
                </a:prstGeom>
                <a:ln w="12700" cap="rnd">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93" name="Group 92">
                <a:extLst>
                  <a:ext uri="{FF2B5EF4-FFF2-40B4-BE49-F238E27FC236}">
                    <a16:creationId xmlns:a16="http://schemas.microsoft.com/office/drawing/2014/main" id="{1B4FE4FE-8AC9-4DBD-15E3-E72BEDDDB492}"/>
                  </a:ext>
                </a:extLst>
              </p:cNvPr>
              <p:cNvGrpSpPr>
                <a:grpSpLocks/>
              </p:cNvGrpSpPr>
              <p:nvPr/>
            </p:nvGrpSpPr>
            <p:grpSpPr>
              <a:xfrm>
                <a:off x="6635841" y="4172725"/>
                <a:ext cx="1150749" cy="499253"/>
                <a:chOff x="9247443" y="4155125"/>
                <a:chExt cx="1150749" cy="499253"/>
              </a:xfrm>
            </p:grpSpPr>
            <p:sp>
              <p:nvSpPr>
                <p:cNvPr id="94" name="Rectangle 93">
                  <a:extLst>
                    <a:ext uri="{FF2B5EF4-FFF2-40B4-BE49-F238E27FC236}">
                      <a16:creationId xmlns:a16="http://schemas.microsoft.com/office/drawing/2014/main" id="{B18AACAE-6759-72D8-A83A-5156BF3B05A7}"/>
                    </a:ext>
                  </a:extLst>
                </p:cNvPr>
                <p:cNvSpPr>
                  <a:spLocks/>
                </p:cNvSpPr>
                <p:nvPr/>
              </p:nvSpPr>
              <p:spPr>
                <a:xfrm>
                  <a:off x="9247443" y="4155125"/>
                  <a:ext cx="1150749" cy="49925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1100" dirty="0">
                      <a:solidFill>
                        <a:schemeClr val="accent3"/>
                      </a:solidFill>
                      <a:latin typeface="Raleway" panose="020B0503030101060003" pitchFamily="34" charset="77"/>
                    </a:rPr>
                    <a:t>&lt;3 MOS</a:t>
                  </a:r>
                  <a:br>
                    <a:rPr lang="en-US" sz="1400" dirty="0">
                      <a:solidFill>
                        <a:schemeClr val="accent3"/>
                      </a:solidFill>
                      <a:latin typeface="Raleway" panose="020B0503030101060003" pitchFamily="34" charset="77"/>
                    </a:rPr>
                  </a:br>
                  <a:r>
                    <a:rPr lang="en-US" sz="1400" dirty="0">
                      <a:solidFill>
                        <a:schemeClr val="accent3"/>
                      </a:solidFill>
                      <a:latin typeface="Raleway" panose="020B0503030101060003" pitchFamily="34" charset="77"/>
                    </a:rPr>
                    <a:t>      </a:t>
                  </a:r>
                </a:p>
              </p:txBody>
            </p:sp>
            <p:cxnSp>
              <p:nvCxnSpPr>
                <p:cNvPr id="95" name="Straight Connector 94">
                  <a:extLst>
                    <a:ext uri="{FF2B5EF4-FFF2-40B4-BE49-F238E27FC236}">
                      <a16:creationId xmlns:a16="http://schemas.microsoft.com/office/drawing/2014/main" id="{81FDFA17-0852-863B-3EF7-D54CFFC81259}"/>
                    </a:ext>
                  </a:extLst>
                </p:cNvPr>
                <p:cNvCxnSpPr>
                  <a:cxnSpLocks/>
                </p:cNvCxnSpPr>
                <p:nvPr/>
              </p:nvCxnSpPr>
              <p:spPr>
                <a:xfrm>
                  <a:off x="9588225" y="4563898"/>
                  <a:ext cx="520674" cy="0"/>
                </a:xfrm>
                <a:prstGeom prst="line">
                  <a:avLst/>
                </a:prstGeom>
                <a:ln w="12700" cap="rnd">
                  <a:solidFill>
                    <a:schemeClr val="accent5"/>
                  </a:solidFill>
                </a:ln>
              </p:spPr>
              <p:style>
                <a:lnRef idx="1">
                  <a:schemeClr val="accent1"/>
                </a:lnRef>
                <a:fillRef idx="0">
                  <a:schemeClr val="accent1"/>
                </a:fillRef>
                <a:effectRef idx="0">
                  <a:schemeClr val="accent1"/>
                </a:effectRef>
                <a:fontRef idx="minor">
                  <a:schemeClr val="tx1"/>
                </a:fontRef>
              </p:style>
            </p:cxnSp>
          </p:grpSp>
        </p:grpSp>
      </p:grpSp>
      <p:grpSp>
        <p:nvGrpSpPr>
          <p:cNvPr id="122" name="Group 121">
            <a:extLst>
              <a:ext uri="{FF2B5EF4-FFF2-40B4-BE49-F238E27FC236}">
                <a16:creationId xmlns:a16="http://schemas.microsoft.com/office/drawing/2014/main" id="{6F754504-B451-EFED-7136-04F0FAC5BEB0}"/>
              </a:ext>
            </a:extLst>
          </p:cNvPr>
          <p:cNvGrpSpPr/>
          <p:nvPr/>
        </p:nvGrpSpPr>
        <p:grpSpPr>
          <a:xfrm>
            <a:off x="5495710" y="4932017"/>
            <a:ext cx="3813850" cy="1847724"/>
            <a:chOff x="5495710" y="4932017"/>
            <a:chExt cx="3813850" cy="1847724"/>
          </a:xfrm>
        </p:grpSpPr>
        <p:sp>
          <p:nvSpPr>
            <p:cNvPr id="96" name="Rectangle 95">
              <a:extLst>
                <a:ext uri="{FF2B5EF4-FFF2-40B4-BE49-F238E27FC236}">
                  <a16:creationId xmlns:a16="http://schemas.microsoft.com/office/drawing/2014/main" id="{76FE4B89-6F05-9347-D644-6AECCD64AB0F}"/>
                </a:ext>
              </a:extLst>
            </p:cNvPr>
            <p:cNvSpPr>
              <a:spLocks/>
            </p:cNvSpPr>
            <p:nvPr/>
          </p:nvSpPr>
          <p:spPr>
            <a:xfrm>
              <a:off x="5495710" y="4932018"/>
              <a:ext cx="3813850" cy="1847723"/>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TextBox 96">
              <a:extLst>
                <a:ext uri="{FF2B5EF4-FFF2-40B4-BE49-F238E27FC236}">
                  <a16:creationId xmlns:a16="http://schemas.microsoft.com/office/drawing/2014/main" id="{F8937DD1-D96D-FD36-BE96-6A1296E285D5}"/>
                </a:ext>
              </a:extLst>
            </p:cNvPr>
            <p:cNvSpPr txBox="1">
              <a:spLocks/>
            </p:cNvSpPr>
            <p:nvPr/>
          </p:nvSpPr>
          <p:spPr>
            <a:xfrm>
              <a:off x="5495713" y="4932017"/>
              <a:ext cx="3688229" cy="1525373"/>
            </a:xfrm>
            <a:prstGeom prst="rect">
              <a:avLst/>
            </a:prstGeom>
            <a:noFill/>
          </p:spPr>
          <p:txBody>
            <a:bodyPr wrap="square" tIns="182880">
              <a:noAutofit/>
            </a:bodyPr>
            <a:lstStyle/>
            <a:p>
              <a:pPr marL="297180" indent="-251460">
                <a:spcAft>
                  <a:spcPts val="600"/>
                </a:spcAft>
                <a:buFont typeface="+mj-lt"/>
                <a:buAutoNum type="arabicPeriod" startAt="6"/>
                <a:defRPr/>
              </a:pPr>
              <a:r>
                <a:rPr lang="en-US" sz="1200" b="1" dirty="0">
                  <a:solidFill>
                    <a:schemeClr val="accent3"/>
                  </a:solidFill>
                  <a:latin typeface="Raleway" panose="020B0503030101060003" pitchFamily="34" charset="77"/>
                </a:rPr>
                <a:t>How many households are enrolled in Homeless Prevention Programs (inclusive of ESG eviction prevention grant programs).</a:t>
              </a:r>
            </a:p>
            <a:p>
              <a:pPr marL="320040">
                <a:spcAft>
                  <a:spcPts val="400"/>
                </a:spcAft>
                <a:defRPr/>
              </a:pPr>
              <a:r>
                <a:rPr lang="en-US" sz="1000" b="0" i="0" dirty="0">
                  <a:solidFill>
                    <a:schemeClr val="accent3"/>
                  </a:solidFill>
                  <a:latin typeface="Raleway" panose="020B0503030101060003" pitchFamily="34" charset="77"/>
                </a:rPr>
                <a:t>This is the number of individuals who currently rely on temporary emergency housing resources to prevent their eviction.</a:t>
              </a:r>
              <a:endParaRPr lang="en-US" sz="1050" dirty="0">
                <a:solidFill>
                  <a:schemeClr val="accent3"/>
                </a:solidFill>
                <a:latin typeface="Raleway" panose="020B0503030101060003" pitchFamily="34" charset="77"/>
              </a:endParaRPr>
            </a:p>
          </p:txBody>
        </p:sp>
        <p:cxnSp>
          <p:nvCxnSpPr>
            <p:cNvPr id="109" name="Straight Connector 108">
              <a:extLst>
                <a:ext uri="{FF2B5EF4-FFF2-40B4-BE49-F238E27FC236}">
                  <a16:creationId xmlns:a16="http://schemas.microsoft.com/office/drawing/2014/main" id="{F2DF76C6-AAC3-4289-BBC6-BC2BC2143557}"/>
                </a:ext>
              </a:extLst>
            </p:cNvPr>
            <p:cNvCxnSpPr>
              <a:cxnSpLocks/>
            </p:cNvCxnSpPr>
            <p:nvPr/>
          </p:nvCxnSpPr>
          <p:spPr>
            <a:xfrm flipV="1">
              <a:off x="5934299" y="6617141"/>
              <a:ext cx="3143499" cy="1252"/>
            </a:xfrm>
            <a:prstGeom prst="line">
              <a:avLst/>
            </a:prstGeom>
            <a:ln w="12700" cap="rnd">
              <a:solidFill>
                <a:schemeClr val="accent5"/>
              </a:solidFill>
            </a:ln>
          </p:spPr>
          <p:style>
            <a:lnRef idx="1">
              <a:schemeClr val="accent1"/>
            </a:lnRef>
            <a:fillRef idx="0">
              <a:schemeClr val="accent1"/>
            </a:fillRef>
            <a:effectRef idx="0">
              <a:schemeClr val="accent1"/>
            </a:effectRef>
            <a:fontRef idx="minor">
              <a:schemeClr val="tx1"/>
            </a:fontRef>
          </p:style>
        </p:cxnSp>
      </p:grpSp>
      <p:grpSp>
        <p:nvGrpSpPr>
          <p:cNvPr id="121" name="Group 120">
            <a:extLst>
              <a:ext uri="{FF2B5EF4-FFF2-40B4-BE49-F238E27FC236}">
                <a16:creationId xmlns:a16="http://schemas.microsoft.com/office/drawing/2014/main" id="{FF8AE871-257B-47B5-90E7-7C4B8B20A821}"/>
              </a:ext>
            </a:extLst>
          </p:cNvPr>
          <p:cNvGrpSpPr/>
          <p:nvPr/>
        </p:nvGrpSpPr>
        <p:grpSpPr>
          <a:xfrm>
            <a:off x="9398459" y="4930765"/>
            <a:ext cx="2372987" cy="1847724"/>
            <a:chOff x="9398459" y="4930765"/>
            <a:chExt cx="2372987" cy="1847724"/>
          </a:xfrm>
        </p:grpSpPr>
        <p:sp>
          <p:nvSpPr>
            <p:cNvPr id="111" name="Rectangle 110">
              <a:extLst>
                <a:ext uri="{FF2B5EF4-FFF2-40B4-BE49-F238E27FC236}">
                  <a16:creationId xmlns:a16="http://schemas.microsoft.com/office/drawing/2014/main" id="{CB125961-9374-5463-05C3-C8C9FEB2D0FB}"/>
                </a:ext>
              </a:extLst>
            </p:cNvPr>
            <p:cNvSpPr>
              <a:spLocks/>
            </p:cNvSpPr>
            <p:nvPr/>
          </p:nvSpPr>
          <p:spPr>
            <a:xfrm>
              <a:off x="9398459" y="4930766"/>
              <a:ext cx="2372987" cy="1847723"/>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TextBox 111">
              <a:extLst>
                <a:ext uri="{FF2B5EF4-FFF2-40B4-BE49-F238E27FC236}">
                  <a16:creationId xmlns:a16="http://schemas.microsoft.com/office/drawing/2014/main" id="{DAE2630D-7D34-A905-CA41-8D63C7E45281}"/>
                </a:ext>
              </a:extLst>
            </p:cNvPr>
            <p:cNvSpPr txBox="1">
              <a:spLocks/>
            </p:cNvSpPr>
            <p:nvPr/>
          </p:nvSpPr>
          <p:spPr>
            <a:xfrm>
              <a:off x="9504600" y="4930765"/>
              <a:ext cx="2177947" cy="1525373"/>
            </a:xfrm>
            <a:prstGeom prst="rect">
              <a:avLst/>
            </a:prstGeom>
            <a:noFill/>
          </p:spPr>
          <p:txBody>
            <a:bodyPr wrap="square" tIns="182880">
              <a:noAutofit/>
            </a:bodyPr>
            <a:lstStyle/>
            <a:p>
              <a:pPr marL="297180" marR="0" lvl="0" indent="-251460" algn="l" defTabSz="914400" rtl="0" eaLnBrk="1" fontAlgn="auto" latinLnBrk="0" hangingPunct="1">
                <a:lnSpc>
                  <a:spcPct val="100000"/>
                </a:lnSpc>
                <a:spcBef>
                  <a:spcPts val="0"/>
                </a:spcBef>
                <a:spcAft>
                  <a:spcPts val="1200"/>
                </a:spcAft>
                <a:buClrTx/>
                <a:buSzTx/>
                <a:buFont typeface="+mj-lt"/>
                <a:buAutoNum type="arabicPeriod" startAt="7"/>
                <a:tabLst/>
                <a:defRPr/>
              </a:pPr>
              <a:r>
                <a:rPr lang="en-US" sz="1200" b="1" i="0" dirty="0">
                  <a:solidFill>
                    <a:schemeClr val="accent3"/>
                  </a:solidFill>
                  <a:latin typeface="Raleway" panose="020B0503030101060003" pitchFamily="34" charset="77"/>
                </a:rPr>
                <a:t>What are your largest </a:t>
              </a:r>
              <a:r>
                <a:rPr lang="en-US" sz="1200" b="1" i="0" kern="1200" dirty="0">
                  <a:solidFill>
                    <a:schemeClr val="accent3"/>
                  </a:solidFill>
                  <a:latin typeface="Raleway" panose="020B0503030101060003" pitchFamily="34" charset="77"/>
                  <a:ea typeface="+mn-ea"/>
                  <a:cs typeface="+mn-cs"/>
                </a:rPr>
                <a:t>funding</a:t>
              </a:r>
              <a:r>
                <a:rPr lang="en-US" sz="1200" b="1" i="0" dirty="0">
                  <a:solidFill>
                    <a:schemeClr val="accent3"/>
                  </a:solidFill>
                  <a:latin typeface="Raleway" panose="020B0503030101060003" pitchFamily="34" charset="77"/>
                </a:rPr>
                <a:t> sources </a:t>
              </a:r>
              <a:r>
                <a:rPr lang="en-US" sz="1200" b="1" i="0" kern="1200" dirty="0">
                  <a:solidFill>
                    <a:schemeClr val="accent3"/>
                  </a:solidFill>
                  <a:latin typeface="Raleway" panose="020B0503030101060003" pitchFamily="34" charset="77"/>
                  <a:ea typeface="+mn-ea"/>
                  <a:cs typeface="+mn-cs"/>
                </a:rPr>
                <a:t>that subsidize housing and rental assistance?</a:t>
              </a:r>
              <a:endParaRPr lang="en-US" sz="1200" b="0" i="0" dirty="0">
                <a:solidFill>
                  <a:schemeClr val="accent3"/>
                </a:solidFill>
                <a:latin typeface="Raleway" panose="020B0503030101060003" pitchFamily="34" charset="77"/>
              </a:endParaRPr>
            </a:p>
          </p:txBody>
        </p:sp>
        <p:cxnSp>
          <p:nvCxnSpPr>
            <p:cNvPr id="113" name="Straight Connector 112">
              <a:extLst>
                <a:ext uri="{FF2B5EF4-FFF2-40B4-BE49-F238E27FC236}">
                  <a16:creationId xmlns:a16="http://schemas.microsoft.com/office/drawing/2014/main" id="{C39D980B-3CF5-284D-4E85-8DB097DF94F8}"/>
                </a:ext>
              </a:extLst>
            </p:cNvPr>
            <p:cNvCxnSpPr>
              <a:cxnSpLocks/>
            </p:cNvCxnSpPr>
            <p:nvPr/>
          </p:nvCxnSpPr>
          <p:spPr>
            <a:xfrm>
              <a:off x="9880600" y="6617141"/>
              <a:ext cx="1721365" cy="0"/>
            </a:xfrm>
            <a:prstGeom prst="line">
              <a:avLst/>
            </a:prstGeom>
            <a:ln w="12700" cap="rnd">
              <a:solidFill>
                <a:schemeClr val="accent5"/>
              </a:solidFill>
            </a:ln>
          </p:spPr>
          <p:style>
            <a:lnRef idx="1">
              <a:schemeClr val="accent1"/>
            </a:lnRef>
            <a:fillRef idx="0">
              <a:schemeClr val="accent1"/>
            </a:fillRef>
            <a:effectRef idx="0">
              <a:schemeClr val="accent1"/>
            </a:effectRef>
            <a:fontRef idx="minor">
              <a:schemeClr val="tx1"/>
            </a:fontRef>
          </p:style>
        </p:cxnSp>
      </p:grpSp>
      <p:sp>
        <p:nvSpPr>
          <p:cNvPr id="126" name="TextBox 125">
            <a:extLst>
              <a:ext uri="{FF2B5EF4-FFF2-40B4-BE49-F238E27FC236}">
                <a16:creationId xmlns:a16="http://schemas.microsoft.com/office/drawing/2014/main" id="{73043584-6A26-5B3C-30EA-B26C47945152}"/>
              </a:ext>
            </a:extLst>
          </p:cNvPr>
          <p:cNvSpPr txBox="1"/>
          <p:nvPr/>
        </p:nvSpPr>
        <p:spPr>
          <a:xfrm>
            <a:off x="690321" y="852654"/>
            <a:ext cx="6096000" cy="407227"/>
          </a:xfrm>
          <a:prstGeom prst="rect">
            <a:avLst/>
          </a:prstGeom>
          <a:noFill/>
        </p:spPr>
        <p:txBody>
          <a:bodyPr wrap="square">
            <a:spAutoFit/>
          </a:bodyPr>
          <a:lstStyle/>
          <a:p>
            <a:pPr marR="0" lvl="0">
              <a:lnSpc>
                <a:spcPct val="125000"/>
              </a:lnSpc>
              <a:spcBef>
                <a:spcPts val="0"/>
              </a:spcBef>
              <a:spcAft>
                <a:spcPts val="1200"/>
              </a:spcAft>
              <a:buClr>
                <a:schemeClr val="accent4"/>
              </a:buClr>
            </a:pPr>
            <a:r>
              <a:rPr lang="en-US" dirty="0">
                <a:solidFill>
                  <a:schemeClr val="accent3"/>
                </a:solidFill>
                <a:latin typeface="Raleway" panose="020B0503030101060003" pitchFamily="34" charset="77"/>
                <a:ea typeface="Avenir" panose="02000503020000020003" pitchFamily="2" charset="0"/>
              </a:rPr>
              <a:t>Housing</a:t>
            </a:r>
          </a:p>
        </p:txBody>
      </p:sp>
    </p:spTree>
    <p:extLst>
      <p:ext uri="{BB962C8B-B14F-4D97-AF65-F5344CB8AC3E}">
        <p14:creationId xmlns:p14="http://schemas.microsoft.com/office/powerpoint/2010/main" val="665289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0B410CA-BD13-365A-596C-F65A54EEF0AB}"/>
              </a:ext>
            </a:extLst>
          </p:cNvPr>
          <p:cNvSpPr>
            <a:spLocks noGrp="1" noRot="1" noMove="1" noResize="1" noEditPoints="1" noAdjustHandles="1" noChangeArrowheads="1" noChangeShapeType="1"/>
          </p:cNvSpPr>
          <p:nvPr/>
        </p:nvSpPr>
        <p:spPr>
          <a:xfrm>
            <a:off x="0" y="926784"/>
            <a:ext cx="12192000" cy="5931216"/>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1A88BEA0-6743-A237-DA6B-ECE0A1AFE290}"/>
              </a:ext>
            </a:extLst>
          </p:cNvPr>
          <p:cNvSpPr txBox="1"/>
          <p:nvPr/>
        </p:nvSpPr>
        <p:spPr>
          <a:xfrm>
            <a:off x="482600" y="1125908"/>
            <a:ext cx="11226800" cy="5532967"/>
          </a:xfrm>
          <a:prstGeom prst="rect">
            <a:avLst/>
          </a:prstGeom>
          <a:noFill/>
        </p:spPr>
        <p:txBody>
          <a:bodyPr wrap="square" numCol="2" spcCol="182880" rtlCol="0">
            <a:noAutofit/>
          </a:bodyPr>
          <a:lstStyle/>
          <a:p>
            <a:pPr algn="l">
              <a:spcAft>
                <a:spcPts val="600"/>
              </a:spcAft>
              <a:buNone/>
            </a:pPr>
            <a:r>
              <a:rPr lang="en-US" sz="1200" b="1" u="none" strike="noStrike" dirty="0">
                <a:solidFill>
                  <a:srgbClr val="000000"/>
                </a:solidFill>
                <a:effectLst/>
                <a:latin typeface="Raleway" panose="020B0503030101060003" pitchFamily="34" charset="77"/>
              </a:rPr>
              <a:t>Department of Housing and Urban Development:</a:t>
            </a:r>
          </a:p>
          <a:p>
            <a:pPr marL="285750" indent="-285750" algn="l">
              <a:spcAft>
                <a:spcPts val="600"/>
              </a:spcAft>
              <a:buFont typeface="Wingdings" pitchFamily="2" charset="2"/>
              <a:buChar char="q"/>
            </a:pPr>
            <a:r>
              <a:rPr lang="en-US" sz="1200" u="none" strike="noStrike" dirty="0">
                <a:solidFill>
                  <a:srgbClr val="000000"/>
                </a:solidFill>
                <a:effectLst/>
                <a:latin typeface="Raleway" panose="020B0503030101060003" pitchFamily="34" charset="77"/>
              </a:rPr>
              <a:t>Public Housing</a:t>
            </a:r>
          </a:p>
          <a:p>
            <a:pPr marL="285750" indent="-285750" algn="l">
              <a:spcAft>
                <a:spcPts val="600"/>
              </a:spcAft>
              <a:buFont typeface="Wingdings" pitchFamily="2" charset="2"/>
              <a:buChar char="q"/>
            </a:pPr>
            <a:r>
              <a:rPr lang="en-US" sz="1200" u="none" strike="noStrike" dirty="0">
                <a:solidFill>
                  <a:srgbClr val="000000"/>
                </a:solidFill>
                <a:effectLst/>
                <a:latin typeface="Raleway" panose="020B0503030101060003" pitchFamily="34" charset="77"/>
              </a:rPr>
              <a:t>Housing Choice Voucher - Non-elderly Disabled (NED), Family Unification Program (FUP), Section 8 </a:t>
            </a:r>
          </a:p>
          <a:p>
            <a:pPr marL="285750" indent="-285750" algn="l">
              <a:spcAft>
                <a:spcPts val="600"/>
              </a:spcAft>
              <a:buFont typeface="Wingdings" pitchFamily="2" charset="2"/>
              <a:buChar char="q"/>
            </a:pPr>
            <a:r>
              <a:rPr lang="en-US" sz="1200" u="none" strike="noStrike" dirty="0">
                <a:solidFill>
                  <a:srgbClr val="000000"/>
                </a:solidFill>
                <a:effectLst/>
                <a:latin typeface="Raleway" panose="020B0503030101060003" pitchFamily="34" charset="77"/>
              </a:rPr>
              <a:t>Project-based Section 8</a:t>
            </a:r>
          </a:p>
          <a:p>
            <a:pPr marL="285750" indent="-285750" algn="l">
              <a:spcAft>
                <a:spcPts val="600"/>
              </a:spcAft>
              <a:buFont typeface="Wingdings" pitchFamily="2" charset="2"/>
              <a:buChar char="q"/>
            </a:pPr>
            <a:r>
              <a:rPr lang="en-US" sz="1200" u="none" strike="noStrike" dirty="0">
                <a:solidFill>
                  <a:srgbClr val="000000"/>
                </a:solidFill>
                <a:effectLst/>
                <a:latin typeface="Raleway" panose="020B0503030101060003" pitchFamily="34" charset="77"/>
              </a:rPr>
              <a:t>Section 8 Moderate Rehabilitation Single Room Occupancy (SRO)</a:t>
            </a:r>
          </a:p>
          <a:p>
            <a:pPr marL="285750" indent="-285750" algn="l">
              <a:spcAft>
                <a:spcPts val="600"/>
              </a:spcAft>
              <a:buFont typeface="Wingdings" pitchFamily="2" charset="2"/>
              <a:buChar char="q"/>
            </a:pPr>
            <a:r>
              <a:rPr lang="en-US" sz="1200" u="none" strike="noStrike" dirty="0">
                <a:solidFill>
                  <a:srgbClr val="000000"/>
                </a:solidFill>
                <a:effectLst/>
                <a:latin typeface="Raleway" panose="020B0503030101060003" pitchFamily="34" charset="77"/>
              </a:rPr>
              <a:t>Section 202 Supportive Housing for the Elderly</a:t>
            </a:r>
          </a:p>
          <a:p>
            <a:pPr marL="285750" indent="-285750" algn="l">
              <a:spcAft>
                <a:spcPts val="600"/>
              </a:spcAft>
              <a:buFont typeface="Wingdings" pitchFamily="2" charset="2"/>
              <a:buChar char="q"/>
            </a:pPr>
            <a:r>
              <a:rPr lang="en-US" sz="1200" u="none" strike="noStrike" dirty="0">
                <a:solidFill>
                  <a:srgbClr val="000000"/>
                </a:solidFill>
                <a:effectLst/>
                <a:latin typeface="Raleway" panose="020B0503030101060003" pitchFamily="34" charset="77"/>
              </a:rPr>
              <a:t>Section 202 Direct Loan</a:t>
            </a:r>
          </a:p>
          <a:p>
            <a:pPr marL="285750" indent="-285750" algn="l">
              <a:spcAft>
                <a:spcPts val="600"/>
              </a:spcAft>
              <a:buFont typeface="Wingdings" pitchFamily="2" charset="2"/>
              <a:buChar char="q"/>
            </a:pPr>
            <a:r>
              <a:rPr lang="en-US" sz="1200" u="none" strike="noStrike" dirty="0">
                <a:solidFill>
                  <a:srgbClr val="000000"/>
                </a:solidFill>
                <a:effectLst/>
                <a:latin typeface="Raleway" panose="020B0503030101060003" pitchFamily="34" charset="77"/>
              </a:rPr>
              <a:t>Section 811 Supportive Housing for Persons with Disabilities</a:t>
            </a:r>
          </a:p>
          <a:p>
            <a:pPr marL="285750" indent="-285750" algn="l">
              <a:spcAft>
                <a:spcPts val="600"/>
              </a:spcAft>
              <a:buFont typeface="Wingdings" pitchFamily="2" charset="2"/>
              <a:buChar char="q"/>
            </a:pPr>
            <a:r>
              <a:rPr lang="en-US" sz="1200" u="none" strike="noStrike" dirty="0">
                <a:solidFill>
                  <a:srgbClr val="000000"/>
                </a:solidFill>
                <a:effectLst/>
                <a:latin typeface="Raleway" panose="020B0503030101060003" pitchFamily="34" charset="77"/>
              </a:rPr>
              <a:t>Housing Opportunities for Persons With AIDS (HOPWA)</a:t>
            </a:r>
          </a:p>
          <a:p>
            <a:pPr marL="285750" indent="-285750" algn="l">
              <a:spcAft>
                <a:spcPts val="600"/>
              </a:spcAft>
              <a:buFont typeface="Wingdings" pitchFamily="2" charset="2"/>
              <a:buChar char="q"/>
            </a:pPr>
            <a:r>
              <a:rPr lang="en-US" sz="1200" u="none" strike="noStrike" dirty="0">
                <a:solidFill>
                  <a:srgbClr val="000000"/>
                </a:solidFill>
                <a:effectLst/>
                <a:latin typeface="Raleway" panose="020B0503030101060003" pitchFamily="34" charset="77"/>
              </a:rPr>
              <a:t>HOME Investment Partnership (HOME)</a:t>
            </a:r>
          </a:p>
          <a:p>
            <a:pPr marL="285750" indent="-285750" algn="l">
              <a:spcAft>
                <a:spcPts val="600"/>
              </a:spcAft>
              <a:buFont typeface="Wingdings" pitchFamily="2" charset="2"/>
              <a:buChar char="q"/>
            </a:pPr>
            <a:r>
              <a:rPr lang="en-US" sz="1200" u="none" strike="noStrike" dirty="0">
                <a:solidFill>
                  <a:srgbClr val="000000"/>
                </a:solidFill>
                <a:effectLst/>
                <a:latin typeface="Raleway" panose="020B0503030101060003" pitchFamily="34" charset="77"/>
              </a:rPr>
              <a:t>Rural Housing Stability Assistance</a:t>
            </a:r>
          </a:p>
          <a:p>
            <a:pPr marL="285750" indent="-285750" algn="l">
              <a:spcAft>
                <a:spcPts val="600"/>
              </a:spcAft>
              <a:buFont typeface="Wingdings" pitchFamily="2" charset="2"/>
              <a:buChar char="q"/>
            </a:pPr>
            <a:r>
              <a:rPr lang="en-US" sz="1200" u="none" strike="noStrike" dirty="0">
                <a:solidFill>
                  <a:srgbClr val="000000"/>
                </a:solidFill>
                <a:effectLst/>
                <a:latin typeface="Raleway" panose="020B0503030101060003" pitchFamily="34" charset="77"/>
              </a:rPr>
              <a:t>Section 221(d)(3)/(d)(5) Below-market Interest Rate (BMIR), Multifamily Rental Assistance</a:t>
            </a:r>
          </a:p>
          <a:p>
            <a:pPr marL="285750" indent="-285750" algn="l">
              <a:spcAft>
                <a:spcPts val="600"/>
              </a:spcAft>
              <a:buFont typeface="Wingdings" pitchFamily="2" charset="2"/>
              <a:buChar char="q"/>
            </a:pPr>
            <a:r>
              <a:rPr lang="en-US" sz="1200" u="none" strike="noStrike" dirty="0">
                <a:solidFill>
                  <a:srgbClr val="000000"/>
                </a:solidFill>
                <a:effectLst/>
                <a:latin typeface="Raleway" panose="020B0503030101060003" pitchFamily="34" charset="77"/>
              </a:rPr>
              <a:t>Section 236 Multifamily Assistance</a:t>
            </a:r>
          </a:p>
          <a:p>
            <a:pPr marL="285750" indent="-285750" algn="l">
              <a:spcAft>
                <a:spcPts val="600"/>
              </a:spcAft>
              <a:buFont typeface="Wingdings" pitchFamily="2" charset="2"/>
              <a:buChar char="q"/>
            </a:pPr>
            <a:r>
              <a:rPr lang="en-US" sz="1200" u="none" strike="noStrike" dirty="0">
                <a:solidFill>
                  <a:srgbClr val="000000"/>
                </a:solidFill>
                <a:effectLst/>
                <a:latin typeface="Raleway" panose="020B0503030101060003" pitchFamily="34" charset="77"/>
              </a:rPr>
              <a:t>Housing Trust Fund (HTF)</a:t>
            </a:r>
          </a:p>
          <a:p>
            <a:pPr algn="l">
              <a:spcAft>
                <a:spcPts val="600"/>
              </a:spcAft>
            </a:pPr>
            <a:endParaRPr lang="en-US" sz="1200" b="1" u="none" strike="noStrike" dirty="0">
              <a:solidFill>
                <a:srgbClr val="000000"/>
              </a:solidFill>
              <a:effectLst/>
              <a:latin typeface="Raleway" panose="020B0503030101060003" pitchFamily="34" charset="77"/>
            </a:endParaRPr>
          </a:p>
          <a:p>
            <a:pPr algn="l">
              <a:spcAft>
                <a:spcPts val="600"/>
              </a:spcAft>
            </a:pPr>
            <a:endParaRPr lang="en-US" sz="1200" b="1" dirty="0">
              <a:solidFill>
                <a:srgbClr val="000000"/>
              </a:solidFill>
              <a:latin typeface="Raleway" panose="020B0503030101060003" pitchFamily="34" charset="77"/>
            </a:endParaRPr>
          </a:p>
          <a:p>
            <a:pPr algn="l">
              <a:spcAft>
                <a:spcPts val="600"/>
              </a:spcAft>
            </a:pPr>
            <a:endParaRPr lang="en-US" sz="1200" b="1" u="none" strike="noStrike" dirty="0">
              <a:solidFill>
                <a:srgbClr val="000000"/>
              </a:solidFill>
              <a:effectLst/>
              <a:latin typeface="Raleway" panose="020B0503030101060003" pitchFamily="34" charset="77"/>
            </a:endParaRPr>
          </a:p>
          <a:p>
            <a:pPr algn="l">
              <a:spcAft>
                <a:spcPts val="600"/>
              </a:spcAft>
            </a:pPr>
            <a:endParaRPr lang="en-US" sz="1200" b="1" dirty="0">
              <a:solidFill>
                <a:srgbClr val="000000"/>
              </a:solidFill>
              <a:latin typeface="Raleway" panose="020B0503030101060003" pitchFamily="34" charset="77"/>
            </a:endParaRPr>
          </a:p>
          <a:p>
            <a:pPr algn="l">
              <a:spcAft>
                <a:spcPts val="600"/>
              </a:spcAft>
            </a:pPr>
            <a:endParaRPr lang="en-US" sz="1200" b="1" u="none" strike="noStrike" dirty="0">
              <a:solidFill>
                <a:srgbClr val="000000"/>
              </a:solidFill>
              <a:effectLst/>
              <a:latin typeface="Raleway" panose="020B0503030101060003" pitchFamily="34" charset="77"/>
            </a:endParaRPr>
          </a:p>
          <a:p>
            <a:pPr algn="l">
              <a:spcAft>
                <a:spcPts val="600"/>
              </a:spcAft>
            </a:pPr>
            <a:endParaRPr lang="en-US" sz="1200" b="1" u="none" strike="noStrike" dirty="0">
              <a:solidFill>
                <a:srgbClr val="000000"/>
              </a:solidFill>
              <a:effectLst/>
              <a:latin typeface="Raleway" panose="020B0503030101060003" pitchFamily="34" charset="77"/>
            </a:endParaRPr>
          </a:p>
          <a:p>
            <a:pPr algn="l">
              <a:spcAft>
                <a:spcPts val="600"/>
              </a:spcAft>
            </a:pPr>
            <a:r>
              <a:rPr lang="en-US" sz="1200" b="1" u="none" strike="noStrike" dirty="0">
                <a:solidFill>
                  <a:srgbClr val="000000"/>
                </a:solidFill>
                <a:effectLst/>
                <a:latin typeface="Raleway" panose="020B0503030101060003" pitchFamily="34" charset="77"/>
              </a:rPr>
              <a:t>Department of the Treasury:</a:t>
            </a:r>
          </a:p>
          <a:p>
            <a:pPr marL="285750" indent="-285750" algn="l">
              <a:spcAft>
                <a:spcPts val="600"/>
              </a:spcAft>
              <a:buFont typeface="Wingdings" pitchFamily="2" charset="2"/>
              <a:buChar char="q"/>
            </a:pPr>
            <a:r>
              <a:rPr lang="en-US" sz="1200" u="none" strike="noStrike" dirty="0">
                <a:solidFill>
                  <a:srgbClr val="000000"/>
                </a:solidFill>
                <a:effectLst/>
                <a:latin typeface="Raleway" panose="020B0503030101060003" pitchFamily="34" charset="77"/>
              </a:rPr>
              <a:t>Low-Income Housing Tax Credits (LIHTC)</a:t>
            </a:r>
            <a:endParaRPr lang="en-US" sz="1200" dirty="0">
              <a:solidFill>
                <a:srgbClr val="000000"/>
              </a:solidFill>
              <a:latin typeface="Raleway" panose="020B0503030101060003" pitchFamily="34" charset="77"/>
            </a:endParaRPr>
          </a:p>
          <a:p>
            <a:pPr algn="l">
              <a:spcAft>
                <a:spcPts val="600"/>
              </a:spcAft>
            </a:pPr>
            <a:r>
              <a:rPr lang="en-US" sz="1200" b="1" u="none" strike="noStrike" dirty="0">
                <a:solidFill>
                  <a:srgbClr val="000000"/>
                </a:solidFill>
                <a:effectLst/>
                <a:latin typeface="Raleway" panose="020B0503030101060003" pitchFamily="34" charset="77"/>
              </a:rPr>
              <a:t>Department of Agriculture:</a:t>
            </a:r>
          </a:p>
          <a:p>
            <a:pPr marL="285750" indent="-285750">
              <a:spcAft>
                <a:spcPts val="600"/>
              </a:spcAft>
              <a:buFont typeface="Wingdings" pitchFamily="2" charset="2"/>
              <a:buChar char="q"/>
            </a:pPr>
            <a:r>
              <a:rPr lang="en-US" sz="1200" dirty="0">
                <a:solidFill>
                  <a:srgbClr val="000000"/>
                </a:solidFill>
                <a:latin typeface="Raleway" panose="020B0503030101060003" pitchFamily="34" charset="77"/>
              </a:rPr>
              <a:t>USDA Rural Development (RD) Multifamily Programs - Section 515 Rural Rental Housing, Section 514/516 Farm Labor Housing, Section 538 Guaranteed Rural Rental Housing Programs</a:t>
            </a:r>
          </a:p>
          <a:p>
            <a:pPr marL="285750" indent="-285750" algn="l">
              <a:spcAft>
                <a:spcPts val="600"/>
              </a:spcAft>
              <a:buFont typeface="Wingdings" pitchFamily="2" charset="2"/>
              <a:buChar char="q"/>
            </a:pPr>
            <a:r>
              <a:rPr lang="en-US" sz="1200" u="none" strike="noStrike" dirty="0">
                <a:solidFill>
                  <a:srgbClr val="000000"/>
                </a:solidFill>
                <a:effectLst/>
                <a:latin typeface="Raleway" panose="020B0503030101060003" pitchFamily="34" charset="77"/>
              </a:rPr>
              <a:t>USDA RD Section 533 Housing Preservation Grants Program</a:t>
            </a:r>
          </a:p>
          <a:p>
            <a:pPr marL="285750" indent="-285750" algn="l">
              <a:spcAft>
                <a:spcPts val="600"/>
              </a:spcAft>
              <a:buFont typeface="Wingdings" pitchFamily="2" charset="2"/>
              <a:buChar char="q"/>
            </a:pPr>
            <a:r>
              <a:rPr lang="en-US" sz="1200" u="none" strike="noStrike" dirty="0">
                <a:solidFill>
                  <a:srgbClr val="000000"/>
                </a:solidFill>
                <a:effectLst/>
                <a:latin typeface="Raleway" panose="020B0503030101060003" pitchFamily="34" charset="77"/>
              </a:rPr>
              <a:t>USDA RD Voucher Program</a:t>
            </a:r>
          </a:p>
          <a:p>
            <a:pPr marL="285750" indent="-285750" algn="l">
              <a:spcAft>
                <a:spcPts val="1200"/>
              </a:spcAft>
              <a:buFont typeface="Wingdings" pitchFamily="2" charset="2"/>
              <a:buChar char="q"/>
            </a:pPr>
            <a:r>
              <a:rPr lang="en-US" sz="1200" u="none" strike="noStrike" dirty="0">
                <a:solidFill>
                  <a:srgbClr val="000000"/>
                </a:solidFill>
                <a:effectLst/>
                <a:latin typeface="Raleway" panose="020B0503030101060003" pitchFamily="34" charset="77"/>
              </a:rPr>
              <a:t>DOJ OVW Transitional Housing Assistance Grants for Victims of Domestic Violence, Dating Violence, Sexual Assault and Stalking Program</a:t>
            </a:r>
          </a:p>
          <a:p>
            <a:pPr algn="l">
              <a:spcAft>
                <a:spcPts val="600"/>
              </a:spcAft>
            </a:pPr>
            <a:r>
              <a:rPr lang="en-US" sz="1200" b="1" u="none" strike="noStrike" dirty="0">
                <a:solidFill>
                  <a:srgbClr val="000000"/>
                </a:solidFill>
                <a:effectLst/>
                <a:latin typeface="Raleway" panose="020B0503030101060003" pitchFamily="34" charset="77"/>
              </a:rPr>
              <a:t>Department of Veterans Affairs:</a:t>
            </a:r>
          </a:p>
          <a:p>
            <a:pPr marL="285750" indent="-285750" algn="l">
              <a:spcAft>
                <a:spcPts val="1200"/>
              </a:spcAft>
              <a:buFont typeface="Wingdings" pitchFamily="2" charset="2"/>
              <a:buChar char="q"/>
            </a:pPr>
            <a:r>
              <a:rPr lang="en-US" sz="1200" u="none" strike="noStrike" dirty="0">
                <a:solidFill>
                  <a:srgbClr val="000000"/>
                </a:solidFill>
                <a:effectLst/>
                <a:latin typeface="Raleway" panose="020B0503030101060003" pitchFamily="34" charset="77"/>
              </a:rPr>
              <a:t>HUD-Veteran Affairs Supportive Housing (HUD-VASH)</a:t>
            </a:r>
          </a:p>
          <a:p>
            <a:pPr>
              <a:spcAft>
                <a:spcPts val="1200"/>
              </a:spcAft>
            </a:pPr>
            <a:r>
              <a:rPr lang="en-US" sz="1200" b="1" dirty="0">
                <a:solidFill>
                  <a:srgbClr val="000000"/>
                </a:solidFill>
                <a:latin typeface="Raleway" panose="020B0503030101060003" pitchFamily="34" charset="77"/>
              </a:rPr>
              <a:t>State and Local Funding </a:t>
            </a:r>
            <a:r>
              <a:rPr lang="en-US" sz="1200" dirty="0">
                <a:solidFill>
                  <a:srgbClr val="000000"/>
                </a:solidFill>
                <a:latin typeface="Raleway" panose="020B0503030101060003" pitchFamily="34" charset="77"/>
              </a:rPr>
              <a:t>(Some states have resources that mirror federal resources, list those here):</a:t>
            </a:r>
          </a:p>
          <a:p>
            <a:pPr marL="285750" indent="-285750">
              <a:spcAft>
                <a:spcPts val="600"/>
              </a:spcAft>
              <a:buFont typeface="Wingdings" pitchFamily="2" charset="2"/>
              <a:buChar char="q"/>
            </a:pPr>
            <a:r>
              <a:rPr lang="en-US" sz="1200" dirty="0">
                <a:solidFill>
                  <a:srgbClr val="000000"/>
                </a:solidFill>
                <a:latin typeface="Raleway" panose="020B0503030101060003" pitchFamily="34" charset="77"/>
              </a:rPr>
              <a:t>Voucher Program </a:t>
            </a:r>
          </a:p>
          <a:p>
            <a:pPr marL="285750" indent="-285750">
              <a:spcAft>
                <a:spcPts val="1200"/>
              </a:spcAft>
              <a:buFont typeface="Wingdings" pitchFamily="2" charset="2"/>
              <a:buChar char="q"/>
            </a:pPr>
            <a:r>
              <a:rPr lang="en-US" sz="1200" dirty="0">
                <a:solidFill>
                  <a:srgbClr val="000000"/>
                </a:solidFill>
                <a:latin typeface="Raleway" panose="020B0503030101060003" pitchFamily="34" charset="77"/>
              </a:rPr>
              <a:t>Rental Assistance </a:t>
            </a:r>
            <a:endParaRPr lang="en-US" sz="1200" b="1" dirty="0">
              <a:solidFill>
                <a:srgbClr val="000000"/>
              </a:solidFill>
              <a:latin typeface="Raleway" panose="020B0503030101060003" pitchFamily="34" charset="77"/>
            </a:endParaRPr>
          </a:p>
          <a:p>
            <a:pPr>
              <a:spcAft>
                <a:spcPts val="1200"/>
              </a:spcAft>
            </a:pPr>
            <a:endParaRPr lang="en-US" sz="1200" b="1" dirty="0">
              <a:solidFill>
                <a:srgbClr val="000000"/>
              </a:solidFill>
              <a:latin typeface="Raleway" panose="020B0503030101060003" pitchFamily="34" charset="77"/>
            </a:endParaRPr>
          </a:p>
          <a:p>
            <a:pPr algn="l">
              <a:spcAft>
                <a:spcPts val="1200"/>
              </a:spcAft>
            </a:pPr>
            <a:endParaRPr lang="en-US" sz="1200" u="none" strike="noStrike" dirty="0">
              <a:solidFill>
                <a:srgbClr val="000000"/>
              </a:solidFill>
              <a:effectLst/>
              <a:latin typeface="Raleway" panose="020B0503030101060003" pitchFamily="34" charset="77"/>
            </a:endParaRPr>
          </a:p>
          <a:p>
            <a:pPr algn="l">
              <a:spcAft>
                <a:spcPts val="600"/>
              </a:spcAft>
            </a:pPr>
            <a:endParaRPr lang="en-US" sz="1200" u="none" strike="noStrike" dirty="0">
              <a:solidFill>
                <a:srgbClr val="000000"/>
              </a:solidFill>
              <a:effectLst/>
              <a:latin typeface="Raleway" panose="020B0503030101060003" pitchFamily="34" charset="77"/>
            </a:endParaRPr>
          </a:p>
        </p:txBody>
      </p:sp>
      <p:sp>
        <p:nvSpPr>
          <p:cNvPr id="10" name="Rectangle 9">
            <a:extLst>
              <a:ext uri="{FF2B5EF4-FFF2-40B4-BE49-F238E27FC236}">
                <a16:creationId xmlns:a16="http://schemas.microsoft.com/office/drawing/2014/main" id="{EEB451FF-28D7-CB7D-2CD5-A2E3239347BF}"/>
              </a:ext>
            </a:extLst>
          </p:cNvPr>
          <p:cNvSpPr/>
          <p:nvPr/>
        </p:nvSpPr>
        <p:spPr>
          <a:xfrm>
            <a:off x="0" y="0"/>
            <a:ext cx="12103100" cy="1016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62F7FAB-76D6-08A6-525B-C018D05B88D8}"/>
              </a:ext>
            </a:extLst>
          </p:cNvPr>
          <p:cNvSpPr/>
          <p:nvPr/>
        </p:nvSpPr>
        <p:spPr>
          <a:xfrm>
            <a:off x="413097" y="398249"/>
            <a:ext cx="11276906" cy="321114"/>
          </a:xfrm>
          <a:prstGeom prst="rect">
            <a:avLst/>
          </a:prstGeom>
        </p:spPr>
        <p:txBody>
          <a:bodyPr wrap="square">
            <a:spAutoFit/>
          </a:bodyPr>
          <a:lstStyle/>
          <a:p>
            <a:pPr marR="0" lvl="0">
              <a:lnSpc>
                <a:spcPct val="115000"/>
              </a:lnSpc>
              <a:spcBef>
                <a:spcPts val="0"/>
              </a:spcBef>
              <a:spcAft>
                <a:spcPts val="600"/>
              </a:spcAft>
              <a:buClr>
                <a:schemeClr val="accent4"/>
              </a:buClr>
            </a:pPr>
            <a:r>
              <a:rPr lang="en-US" sz="1400" dirty="0">
                <a:latin typeface="Raleway" panose="020B0503030101060003" pitchFamily="34" charset="77"/>
                <a:ea typeface="Avenir" panose="02000503020000020003" pitchFamily="2" charset="0"/>
              </a:rPr>
              <a:t>Reference for </a:t>
            </a:r>
            <a:r>
              <a:rPr lang="en-US" sz="1400" b="1" dirty="0">
                <a:latin typeface="Raleway" panose="020B0503030101060003" pitchFamily="34" charset="77"/>
                <a:ea typeface="Avenir" panose="02000503020000020003" pitchFamily="2" charset="0"/>
              </a:rPr>
              <a:t>question 3 </a:t>
            </a:r>
            <a:r>
              <a:rPr lang="en-US" sz="1400" dirty="0">
                <a:latin typeface="Raleway" panose="020B0503030101060003" pitchFamily="34" charset="77"/>
                <a:ea typeface="Avenir" panose="02000503020000020003" pitchFamily="2" charset="0"/>
              </a:rPr>
              <a:t>on the previous slide—note which programs fund your public housing and affordable units.</a:t>
            </a:r>
            <a:endParaRPr lang="en-US" sz="1600" dirty="0">
              <a:effectLst/>
              <a:latin typeface="Raleway" panose="020B0503030101060003" pitchFamily="34" charset="77"/>
              <a:ea typeface="Avenir" panose="02000503020000020003" pitchFamily="2" charset="0"/>
            </a:endParaRPr>
          </a:p>
        </p:txBody>
      </p:sp>
    </p:spTree>
    <p:extLst>
      <p:ext uri="{BB962C8B-B14F-4D97-AF65-F5344CB8AC3E}">
        <p14:creationId xmlns:p14="http://schemas.microsoft.com/office/powerpoint/2010/main" val="25709016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903B8-97DE-E0A3-5CC5-88E73EBC6646}"/>
            </a:ext>
          </a:extLst>
        </p:cNvPr>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AFB6224E-D3CC-0EE2-8459-14829E4E22A8}"/>
              </a:ext>
            </a:extLst>
          </p:cNvPr>
          <p:cNvCxnSpPr>
            <a:cxnSpLocks/>
          </p:cNvCxnSpPr>
          <p:nvPr/>
        </p:nvCxnSpPr>
        <p:spPr>
          <a:xfrm>
            <a:off x="739166" y="3088774"/>
            <a:ext cx="8164991" cy="0"/>
          </a:xfrm>
          <a:prstGeom prst="line">
            <a:avLst/>
          </a:prstGeom>
          <a:ln w="31750" cap="rnd">
            <a:solidFill>
              <a:schemeClr val="accent5"/>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C0A74F71-7025-6C00-1EF1-9CC8FEDFFD67}"/>
              </a:ext>
            </a:extLst>
          </p:cNvPr>
          <p:cNvSpPr/>
          <p:nvPr/>
        </p:nvSpPr>
        <p:spPr>
          <a:xfrm rot="5400000">
            <a:off x="5084169" y="-5084166"/>
            <a:ext cx="2023664" cy="121920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39">
            <a:extLst>
              <a:ext uri="{FF2B5EF4-FFF2-40B4-BE49-F238E27FC236}">
                <a16:creationId xmlns:a16="http://schemas.microsoft.com/office/drawing/2014/main" id="{EB5BE1DF-9AF7-A6C9-E329-B6723B3FAFC1}"/>
              </a:ext>
            </a:extLst>
          </p:cNvPr>
          <p:cNvSpPr txBox="1">
            <a:spLocks/>
          </p:cNvSpPr>
          <p:nvPr/>
        </p:nvSpPr>
        <p:spPr>
          <a:xfrm>
            <a:off x="739166" y="749505"/>
            <a:ext cx="11452834" cy="524657"/>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en-GB" sz="4000" dirty="0">
                <a:solidFill>
                  <a:schemeClr val="bg2"/>
                </a:solidFill>
                <a:latin typeface="Poppins Light" pitchFamily="2" charset="77"/>
                <a:cs typeface="Poppins Light" pitchFamily="2" charset="77"/>
              </a:rPr>
              <a:t>Activating Partners</a:t>
            </a:r>
          </a:p>
        </p:txBody>
      </p:sp>
      <p:sp>
        <p:nvSpPr>
          <p:cNvPr id="9" name="TextBox 8">
            <a:extLst>
              <a:ext uri="{FF2B5EF4-FFF2-40B4-BE49-F238E27FC236}">
                <a16:creationId xmlns:a16="http://schemas.microsoft.com/office/drawing/2014/main" id="{B6B10926-81BA-BEBF-44B4-7092F5A3CF1A}"/>
              </a:ext>
            </a:extLst>
          </p:cNvPr>
          <p:cNvSpPr txBox="1"/>
          <p:nvPr/>
        </p:nvSpPr>
        <p:spPr>
          <a:xfrm>
            <a:off x="678305" y="3223000"/>
            <a:ext cx="8225852" cy="3530197"/>
          </a:xfrm>
          <a:prstGeom prst="rect">
            <a:avLst/>
          </a:prstGeom>
          <a:noFill/>
        </p:spPr>
        <p:txBody>
          <a:bodyPr wrap="square">
            <a:spAutoFit/>
          </a:bodyPr>
          <a:lstStyle/>
          <a:p>
            <a:pPr>
              <a:lnSpc>
                <a:spcPct val="115000"/>
              </a:lnSpc>
              <a:spcAft>
                <a:spcPts val="600"/>
              </a:spcAft>
              <a:buClr>
                <a:schemeClr val="accent4"/>
              </a:buClr>
            </a:pPr>
            <a:r>
              <a:rPr lang="en-US" sz="1600" dirty="0">
                <a:latin typeface="Raleway" panose="020B0503030101060003" pitchFamily="34" charset="77"/>
              </a:rPr>
              <a:t>Coordinated, large-scale responses require significant planning to execute. Initial planning activities require frontline staff to define and staff critical activities. Funding those activities requires finance and agency leadership to agree and set aside resources. Engaging municipal assets or formal emergency response mechanisms requires agreement by local municipal leaders. Using all available resources to effectively limit harm and prevent death requires trust, shared understanding of the goal, and coordinated leadership. Achieving these elements requires communities to convene planning efforts now. This section reviews which community partners should be at the table based on their utility. It provides sample questions to prepare them for the discussion. Your community may benefit from additional partners or types of conversations, please customize this to meet your needs.</a:t>
            </a:r>
          </a:p>
          <a:p>
            <a:endParaRPr lang="en-US" sz="1600" dirty="0"/>
          </a:p>
        </p:txBody>
      </p:sp>
      <p:sp>
        <p:nvSpPr>
          <p:cNvPr id="11" name="TextBox 10">
            <a:extLst>
              <a:ext uri="{FF2B5EF4-FFF2-40B4-BE49-F238E27FC236}">
                <a16:creationId xmlns:a16="http://schemas.microsoft.com/office/drawing/2014/main" id="{9FB93E96-56A2-ED75-58BF-7BB293954C32}"/>
              </a:ext>
            </a:extLst>
          </p:cNvPr>
          <p:cNvSpPr txBox="1"/>
          <p:nvPr/>
        </p:nvSpPr>
        <p:spPr>
          <a:xfrm>
            <a:off x="670441" y="2635360"/>
            <a:ext cx="5425559" cy="369332"/>
          </a:xfrm>
          <a:prstGeom prst="rect">
            <a:avLst/>
          </a:prstGeom>
          <a:noFill/>
        </p:spPr>
        <p:txBody>
          <a:bodyPr wrap="square">
            <a:spAutoFit/>
          </a:bodyPr>
          <a:lstStyle/>
          <a:p>
            <a:r>
              <a:rPr lang="en-US" sz="1800" b="1" dirty="0">
                <a:solidFill>
                  <a:schemeClr val="accent3">
                    <a:lumMod val="50000"/>
                  </a:schemeClr>
                </a:solidFill>
                <a:latin typeface="Raleway" panose="020B0503030101060003" pitchFamily="34" charset="77"/>
                <a:ea typeface="Avenir" panose="02000503020000020003" pitchFamily="2" charset="0"/>
              </a:rPr>
              <a:t>Immediately Establish Partner Dialogue</a:t>
            </a:r>
            <a:endParaRPr lang="en-US" b="1" dirty="0">
              <a:solidFill>
                <a:schemeClr val="accent3">
                  <a:lumMod val="50000"/>
                </a:schemeClr>
              </a:solidFill>
            </a:endParaRPr>
          </a:p>
        </p:txBody>
      </p:sp>
    </p:spTree>
    <p:extLst>
      <p:ext uri="{BB962C8B-B14F-4D97-AF65-F5344CB8AC3E}">
        <p14:creationId xmlns:p14="http://schemas.microsoft.com/office/powerpoint/2010/main" val="627008415"/>
      </p:ext>
    </p:extLst>
  </p:cSld>
  <p:clrMapOvr>
    <a:masterClrMapping/>
  </p:clrMapOvr>
</p:sld>
</file>

<file path=ppt/theme/theme1.xml><?xml version="1.0" encoding="utf-8"?>
<a:theme xmlns:a="http://schemas.openxmlformats.org/drawingml/2006/main" name="Office Theme">
  <a:themeElements>
    <a:clrScheme name="Canavan">
      <a:dk1>
        <a:srgbClr val="000000"/>
      </a:dk1>
      <a:lt1>
        <a:srgbClr val="FFFFFF"/>
      </a:lt1>
      <a:dk2>
        <a:srgbClr val="232323"/>
      </a:dk2>
      <a:lt2>
        <a:srgbClr val="FFFFFF"/>
      </a:lt2>
      <a:accent1>
        <a:srgbClr val="8CCAE5"/>
      </a:accent1>
      <a:accent2>
        <a:srgbClr val="329EBD"/>
      </a:accent2>
      <a:accent3>
        <a:srgbClr val="30638A"/>
      </a:accent3>
      <a:accent4>
        <a:srgbClr val="1E6E63"/>
      </a:accent4>
      <a:accent5>
        <a:srgbClr val="F9B708"/>
      </a:accent5>
      <a:accent6>
        <a:srgbClr val="F2641A"/>
      </a:accent6>
      <a:hlink>
        <a:srgbClr val="0075FF"/>
      </a:hlink>
      <a:folHlink>
        <a:srgbClr val="BF00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30149</TotalTime>
  <Words>4746</Words>
  <Application>Microsoft Macintosh PowerPoint</Application>
  <PresentationFormat>Widescreen</PresentationFormat>
  <Paragraphs>326</Paragraphs>
  <Slides>19</Slides>
  <Notes>4</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19</vt:i4>
      </vt:variant>
    </vt:vector>
  </HeadingPairs>
  <TitlesOfParts>
    <vt:vector size="30" baseType="lpstr">
      <vt:lpstr>Aptos</vt:lpstr>
      <vt:lpstr>Arial</vt:lpstr>
      <vt:lpstr>Calibri</vt:lpstr>
      <vt:lpstr>Courier New</vt:lpstr>
      <vt:lpstr>Poppins ExtraLight</vt:lpstr>
      <vt:lpstr>Poppins Light</vt:lpstr>
      <vt:lpstr>Poppins SemiBold</vt:lpstr>
      <vt:lpstr>Raleway</vt:lpstr>
      <vt:lpstr>Raleway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Hakim</dc:creator>
  <cp:lastModifiedBy>David Canavan</cp:lastModifiedBy>
  <cp:revision>1140</cp:revision>
  <dcterms:created xsi:type="dcterms:W3CDTF">2022-07-17T16:05:29Z</dcterms:created>
  <dcterms:modified xsi:type="dcterms:W3CDTF">2025-11-13T01:34:20Z</dcterms:modified>
</cp:coreProperties>
</file>